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35" r:id="rId2"/>
    <p:sldId id="401" r:id="rId3"/>
    <p:sldId id="442" r:id="rId4"/>
    <p:sldId id="439" r:id="rId5"/>
    <p:sldId id="386" r:id="rId6"/>
    <p:sldId id="393" r:id="rId7"/>
    <p:sldId id="445" r:id="rId8"/>
    <p:sldId id="443" r:id="rId9"/>
    <p:sldId id="44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F42"/>
    <a:srgbClr val="830909"/>
    <a:srgbClr val="82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 autoAdjust="0"/>
    <p:restoredTop sz="95161" autoAdjust="0"/>
  </p:normalViewPr>
  <p:slideViewPr>
    <p:cSldViewPr snapToGrid="0">
      <p:cViewPr varScale="1">
        <p:scale>
          <a:sx n="115" d="100"/>
          <a:sy n="115" d="100"/>
        </p:scale>
        <p:origin x="12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84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67BA3-0915-45C8-9262-7C35401F45C5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A9CC2-6B69-4ED8-B380-874F68CDB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0D55B-0B02-41E7-965F-21B470FBE04B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198E-01C5-42A1-AA50-3C96FB758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8DB4-2316-45EC-A8A9-22A99122BCC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8875" cy="3725862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28DB4-2316-45EC-A8A9-22A99122BC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255959" y="923878"/>
            <a:ext cx="5221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altLang="ru-RU" sz="1600" b="1" dirty="0">
                <a:solidFill>
                  <a:srgbClr val="231F2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ФЕДЕРАЦИЯ</a:t>
            </a:r>
            <a:endParaRPr lang="ru-RU" altLang="ru-RU" sz="600" dirty="0">
              <a:solidFill>
                <a:srgbClr val="231F2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altLang="ru-RU" sz="1400" b="1" dirty="0">
                <a:solidFill>
                  <a:srgbClr val="231F2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Центральный союз потребительских обществ</a:t>
            </a:r>
            <a:endParaRPr lang="ru-RU" altLang="ru-RU" sz="600" dirty="0">
              <a:solidFill>
                <a:srgbClr val="231F2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altLang="ru-RU" sz="1400" b="1" dirty="0">
                <a:solidFill>
                  <a:srgbClr val="231F2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ЦЕНТРОСОЮЗ РОССИЙСКОЙ ФЕДЕРАЦИИ</a:t>
            </a:r>
            <a:endParaRPr lang="ru-RU" altLang="ru-RU" dirty="0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615" y="637894"/>
            <a:ext cx="1753553" cy="1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64AB50-549C-49B8-89C7-6D86A5B5CC7A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BA5411-5FD2-4FC5-A20E-7732D4B43F16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0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ru-RU">
                <a:solidFill>
                  <a:srgbClr val="071F42"/>
                </a:solidFill>
              </a:defRPr>
            </a:lvl1pPr>
          </a:lstStyle>
          <a:p>
            <a:pPr lvl="0"/>
            <a:r>
              <a:rPr lang="ru-RU" dirty="0"/>
              <a:t>Заголовок макс. </a:t>
            </a:r>
            <a:r>
              <a:rPr lang="en-US" dirty="0"/>
              <a:t>2</a:t>
            </a:r>
            <a:r>
              <a:rPr lang="ru-RU" dirty="0"/>
              <a:t> строки (</a:t>
            </a:r>
            <a:r>
              <a:rPr lang="en-US" dirty="0"/>
              <a:t>Book Antiqua bold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1463" indent="-271463" eaLnBrk="1" hangingPunct="1">
              <a:buClr>
                <a:srgbClr val="830909"/>
              </a:buClr>
              <a:buFont typeface="Wingdings" panose="05000000000000000000" pitchFamily="2" charset="2"/>
              <a:buChar char="q"/>
              <a:defRPr/>
            </a:lvl1pPr>
            <a:lvl2pPr marL="631825" marR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 New Roman" pitchFamily="18" charset="0"/>
              <a:buChar char="–"/>
              <a:tabLst/>
              <a:defRPr/>
            </a:lvl2pPr>
            <a:lvl3pPr marL="12319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39888" indent="-228600">
              <a:buFont typeface="Arial" panose="020B0604020202020204" pitchFamily="34" charset="0"/>
              <a:buChar char="•"/>
              <a:defRPr/>
            </a:lvl4pPr>
            <a:lvl5pPr marL="2047875" indent="-228600">
              <a:buFont typeface="Wingdings" panose="05000000000000000000" pitchFamily="2" charset="2"/>
              <a:buChar char="Ø"/>
              <a:defRPr/>
            </a:lvl5pPr>
          </a:lstStyle>
          <a:p>
            <a:pPr eaLnBrk="1" hangingPunct="1">
              <a:buClr>
                <a:srgbClr val="830909"/>
              </a:buClr>
              <a:buFont typeface="Wingdings" panose="05000000000000000000" pitchFamily="2" charset="2"/>
              <a:buChar char="q"/>
            </a:pPr>
            <a:r>
              <a:rPr lang="ru-RU" dirty="0"/>
              <a:t>Основной текст слайда (черный, </a:t>
            </a:r>
            <a:r>
              <a:rPr lang="en-US" dirty="0"/>
              <a:t>Book Antiqua regular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12</a:t>
            </a:r>
            <a:r>
              <a:rPr lang="en-US" dirty="0"/>
              <a:t>-16pt</a:t>
            </a:r>
            <a:r>
              <a:rPr lang="ru-RU" dirty="0"/>
              <a:t>)</a:t>
            </a:r>
          </a:p>
          <a:p>
            <a:pPr eaLnBrk="1" hangingPunct="1">
              <a:buClr>
                <a:srgbClr val="830909"/>
              </a:buClr>
              <a:buFont typeface="Wingdings" panose="05000000000000000000" pitchFamily="2" charset="2"/>
              <a:buChar char="q"/>
            </a:pPr>
            <a:r>
              <a:rPr lang="ru-RU" dirty="0"/>
              <a:t>Пример </a:t>
            </a:r>
            <a:r>
              <a:rPr lang="en-US" dirty="0"/>
              <a:t>bullet </a:t>
            </a:r>
            <a:r>
              <a:rPr lang="ru-RU" dirty="0"/>
              <a:t>первого уровня (черный, </a:t>
            </a:r>
            <a:r>
              <a:rPr lang="en-US" dirty="0"/>
              <a:t>Book Antiqua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12</a:t>
            </a:r>
            <a:r>
              <a:rPr lang="en-US" dirty="0"/>
              <a:t>-16pt</a:t>
            </a:r>
            <a:r>
              <a:rPr lang="ru-RU" dirty="0"/>
              <a:t>)</a:t>
            </a:r>
          </a:p>
          <a:p>
            <a:pPr marL="6318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 New Roman" pitchFamily="18" charset="0"/>
              <a:buChar char="–"/>
              <a:tabLst/>
              <a:defRPr/>
            </a:pPr>
            <a:r>
              <a:rPr lang="ru-RU" dirty="0"/>
              <a:t>Пример </a:t>
            </a:r>
            <a:r>
              <a:rPr lang="en-US" dirty="0"/>
              <a:t>bullet </a:t>
            </a:r>
            <a:r>
              <a:rPr lang="ru-RU" dirty="0"/>
              <a:t>второго уровня (</a:t>
            </a:r>
            <a:r>
              <a:rPr lang="en-US" dirty="0"/>
              <a:t>Book Antiqua, 12-16pt)</a:t>
            </a:r>
            <a:endParaRPr lang="ru-RU" dirty="0"/>
          </a:p>
          <a:p>
            <a:pPr lvl="1"/>
            <a:r>
              <a:rPr lang="ru-RU" dirty="0"/>
              <a:t>Максимально 4 уровня </a:t>
            </a:r>
            <a:r>
              <a:rPr lang="en-US" dirty="0"/>
              <a:t>bullet</a:t>
            </a:r>
            <a:r>
              <a:rPr lang="ru-RU" dirty="0"/>
              <a:t> </a:t>
            </a:r>
          </a:p>
          <a:p>
            <a:pPr lvl="2"/>
            <a:r>
              <a:rPr lang="ru-RU" dirty="0"/>
              <a:t>Пример </a:t>
            </a:r>
            <a:r>
              <a:rPr lang="en-US" dirty="0"/>
              <a:t>bullet </a:t>
            </a:r>
            <a:r>
              <a:rPr lang="ru-RU" dirty="0"/>
              <a:t>третьего уровня (</a:t>
            </a:r>
            <a:r>
              <a:rPr lang="en-US" dirty="0"/>
              <a:t>Book Antiqua, 12-1</a:t>
            </a:r>
            <a:r>
              <a:rPr lang="ru-RU" dirty="0"/>
              <a:t>4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  <a:p>
            <a:pPr lvl="3"/>
            <a:r>
              <a:rPr lang="ru-RU" dirty="0"/>
              <a:t>Пример </a:t>
            </a:r>
            <a:r>
              <a:rPr lang="en-US" dirty="0"/>
              <a:t>bullet </a:t>
            </a:r>
            <a:r>
              <a:rPr lang="ru-RU" dirty="0"/>
              <a:t>четвертого уровня (</a:t>
            </a:r>
            <a:r>
              <a:rPr lang="en-US" dirty="0"/>
              <a:t>Book Antiqua, 12-1</a:t>
            </a:r>
            <a:r>
              <a:rPr lang="ru-RU" dirty="0"/>
              <a:t>4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  <a:p>
            <a:pPr eaLnBrk="1" hangingPunct="1">
              <a:buClr>
                <a:srgbClr val="830909"/>
              </a:buClr>
              <a:buFont typeface="Wingdings" panose="05000000000000000000" pitchFamily="2" charset="2"/>
              <a:buChar char="q"/>
            </a:pPr>
            <a:r>
              <a:rPr lang="ru-RU" dirty="0"/>
              <a:t>Примечания и сноски (серый, </a:t>
            </a:r>
            <a:r>
              <a:rPr lang="en-US" dirty="0"/>
              <a:t>Book Antiqua italic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10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  <a:p>
            <a:pPr marL="6318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 New Roman" pitchFamily="18" charset="0"/>
              <a:buChar char="–"/>
              <a:tabLst/>
              <a:defRPr/>
            </a:pPr>
            <a:r>
              <a:rPr lang="ru-RU" dirty="0"/>
              <a:t>После таблиц и графиков сноски и примечания ставятся сразу</a:t>
            </a:r>
          </a:p>
          <a:p>
            <a:pPr lvl="1"/>
            <a:r>
              <a:rPr lang="ru-RU" dirty="0"/>
              <a:t>После текста сноски и примечания ставятся после цветной черты (коричнево-красный, прозрачность 50%)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5702400"/>
            <a:ext cx="8211600" cy="587375"/>
          </a:xfrm>
          <a:solidFill>
            <a:srgbClr val="E2F0D9"/>
          </a:solidFill>
          <a:ln>
            <a:noFill/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1400" b="1" i="1" kern="1200" dirty="0">
                <a:solidFill>
                  <a:srgbClr val="002060"/>
                </a:solidFill>
              </a:defRPr>
            </a:lvl1pPr>
          </a:lstStyle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dirty="0"/>
              <a:t>Основная мысль-вывод слайда макс. 3 строки (синий цвет, </a:t>
            </a:r>
            <a:r>
              <a:rPr lang="ru-RU" dirty="0" err="1"/>
              <a:t>Book</a:t>
            </a:r>
            <a:r>
              <a:rPr lang="ru-RU" dirty="0"/>
              <a:t> </a:t>
            </a:r>
            <a:r>
              <a:rPr lang="ru-RU" dirty="0" err="1"/>
              <a:t>Antiqua</a:t>
            </a:r>
            <a:r>
              <a:rPr lang="ru-RU" dirty="0"/>
              <a:t>, 14pt)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314" y="6406862"/>
            <a:ext cx="499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</a:lstStyle>
          <a:p>
            <a:fld id="{BFFE13BD-8F91-42DA-9A75-C61597647A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78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52EB13-96EB-47FB-957E-252EA69A756E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3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4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032447-C734-4ECB-BDB6-5D2D5FEC1F26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E410BA-7631-465D-9871-373859256DCB}" type="datetime1">
              <a:rPr lang="ru-RU" smtClean="0"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AA31BE-0D32-42F7-910D-35D5E587EC06}" type="datetime1">
              <a:rPr lang="ru-RU" smtClean="0"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6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3D877C-78BE-428B-B871-258076990D2E}" type="datetime1">
              <a:rPr lang="ru-RU" smtClean="0"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0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B5E35-0CCF-406C-BF17-017B6146F1AD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7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2495C8-D3A3-40F5-A645-D630786AEC25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2" y="6406862"/>
            <a:ext cx="384498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5707"/>
            <a:ext cx="7886700" cy="460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0"/>
            <a:ext cx="216000" cy="216000"/>
          </a:xfrm>
          <a:prstGeom prst="rect">
            <a:avLst/>
          </a:prstGeom>
          <a:solidFill>
            <a:srgbClr val="83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78000" y="6598250"/>
            <a:ext cx="8316000" cy="0"/>
          </a:xfrm>
          <a:prstGeom prst="line">
            <a:avLst/>
          </a:prstGeom>
          <a:ln w="6350">
            <a:solidFill>
              <a:srgbClr val="8207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78000" y="1097278"/>
            <a:ext cx="8316000" cy="0"/>
          </a:xfrm>
          <a:prstGeom prst="line">
            <a:avLst/>
          </a:prstGeom>
          <a:ln w="12700">
            <a:solidFill>
              <a:srgbClr val="8207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314" y="6406862"/>
            <a:ext cx="499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</a:lstStyle>
          <a:p>
            <a:fld id="{BFFE13BD-8F91-42DA-9A75-C61597647AA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36738" y="6389959"/>
            <a:ext cx="601218" cy="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71513" y="2128986"/>
            <a:ext cx="7695833" cy="2443014"/>
          </a:xfrm>
        </p:spPr>
        <p:txBody>
          <a:bodyPr>
            <a:normAutofit fontScale="90000"/>
          </a:bodyPr>
          <a:lstStyle>
            <a:lvl1pPr>
              <a:defRPr lang="ru-RU" sz="2600" b="1" kern="1200" baseline="0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71F42"/>
                </a:solidFill>
              </a:rPr>
              <a:t>Автопробег,</a:t>
            </a:r>
            <a:br>
              <a:rPr lang="ru-RU" sz="3600" dirty="0">
                <a:solidFill>
                  <a:srgbClr val="071F42"/>
                </a:solidFill>
              </a:rPr>
            </a:br>
            <a:r>
              <a:rPr lang="ru-RU" sz="3600" dirty="0">
                <a:solidFill>
                  <a:srgbClr val="071F42"/>
                </a:solidFill>
              </a:rPr>
              <a:t>проект «Автолавки»,</a:t>
            </a:r>
            <a:br>
              <a:rPr lang="ru-RU" sz="3600" dirty="0">
                <a:solidFill>
                  <a:srgbClr val="071F42"/>
                </a:solidFill>
              </a:rPr>
            </a:br>
            <a:r>
              <a:rPr lang="ru-RU" sz="3600" dirty="0">
                <a:solidFill>
                  <a:srgbClr val="071F42"/>
                </a:solidFill>
              </a:rPr>
              <a:t>Международный форум </a:t>
            </a:r>
            <a:br>
              <a:rPr lang="ru-RU" sz="3600" dirty="0">
                <a:solidFill>
                  <a:srgbClr val="071F42"/>
                </a:solidFill>
              </a:rPr>
            </a:br>
            <a:r>
              <a:rPr lang="ru-RU" sz="3600" dirty="0">
                <a:solidFill>
                  <a:srgbClr val="071F42"/>
                </a:solidFill>
              </a:rPr>
              <a:t>«Хлеб, ты – мир»</a:t>
            </a:r>
            <a:br>
              <a:rPr lang="ru-RU" sz="3600" dirty="0">
                <a:solidFill>
                  <a:srgbClr val="071F42"/>
                </a:solidFill>
              </a:rPr>
            </a:br>
            <a:r>
              <a:rPr lang="ru-RU" sz="3600" dirty="0">
                <a:solidFill>
                  <a:srgbClr val="071F42"/>
                </a:solidFill>
              </a:rPr>
              <a:t>19-22 сентября 2019 года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00100" y="4957266"/>
            <a:ext cx="7429683" cy="772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/>
              <a:t>Центросоюз Российской Федерации</a:t>
            </a:r>
          </a:p>
          <a:p>
            <a:pPr marL="0" indent="0" algn="ctr">
              <a:buNone/>
            </a:pPr>
            <a:r>
              <a:rPr lang="ru-RU" sz="1400" dirty="0"/>
              <a:t>«02» июля 2019 года</a:t>
            </a:r>
          </a:p>
          <a:p>
            <a:pPr algn="ctr"/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Руководитель проекта В.В. Шабалдин </a:t>
            </a:r>
          </a:p>
        </p:txBody>
      </p:sp>
    </p:spTree>
    <p:extLst>
      <p:ext uri="{BB962C8B-B14F-4D97-AF65-F5344CB8AC3E}">
        <p14:creationId xmlns:p14="http://schemas.microsoft.com/office/powerpoint/2010/main" val="243505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Автолавки на Форуме</a:t>
            </a: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655314" y="6406862"/>
            <a:ext cx="499109" cy="365125"/>
          </a:xfrm>
          <a:prstGeom prst="rect">
            <a:avLst/>
          </a:prstGeom>
        </p:spPr>
        <p:txBody>
          <a:bodyPr/>
          <a:lstStyle/>
          <a:p>
            <a:fld id="{BFFE13BD-8F91-42DA-9A75-C61597647AA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C3963-A2CB-4523-9FCA-0A63194E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829"/>
            <a:ext cx="7886700" cy="4601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3200" dirty="0"/>
              <a:t> 1. Круглый стол «Автотранспорт для выездной торговли и обслуживания населения»;</a:t>
            </a:r>
          </a:p>
          <a:p>
            <a:r>
              <a:rPr lang="ru-RU" sz="3200" dirty="0"/>
              <a:t> 2. Выставка автотехники</a:t>
            </a:r>
          </a:p>
          <a:p>
            <a:r>
              <a:rPr lang="ru-RU" sz="3200" dirty="0"/>
              <a:t> 3. Ярмарка автотранспорта для выездной торговли и обслуживания населения; </a:t>
            </a:r>
          </a:p>
          <a:p>
            <a:r>
              <a:rPr lang="ru-RU" sz="3200" dirty="0"/>
              <a:t> 4. Автопробег «Автолавка»;</a:t>
            </a:r>
          </a:p>
          <a:p>
            <a:r>
              <a:rPr lang="ru-RU" sz="3200" dirty="0"/>
              <a:t> 5. Экспозиция на входе в павильон ЦС.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16BB2-BEB3-4894-AC38-EED80FE2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Участники, партнёры, спонсоры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C6525-5F27-4E27-B81F-2F470AC1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7094"/>
            <a:ext cx="7886700" cy="52457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700" b="1" dirty="0"/>
              <a:t>Представители региональных потребительских  Союзов  и обществ</a:t>
            </a:r>
          </a:p>
          <a:p>
            <a:pPr lvl="0"/>
            <a:r>
              <a:rPr lang="ru-RU" sz="1700" b="1" dirty="0"/>
              <a:t>Администрация Калужской области</a:t>
            </a:r>
          </a:p>
          <a:p>
            <a:pPr lvl="0"/>
            <a:r>
              <a:rPr lang="ru-RU" sz="1700" b="1" dirty="0"/>
              <a:t>Органы местного самоуправления 3 муниципальных образований Калужской области</a:t>
            </a:r>
          </a:p>
          <a:p>
            <a:pPr lvl="0"/>
            <a:r>
              <a:rPr lang="ru-RU" sz="1700" b="1" dirty="0"/>
              <a:t>Автомобильный завод «ГАЗ»</a:t>
            </a:r>
          </a:p>
          <a:p>
            <a:pPr lvl="0"/>
            <a:r>
              <a:rPr lang="ru-RU" sz="1700" b="1" dirty="0"/>
              <a:t>Автомобильный завод «УАЗ»</a:t>
            </a:r>
          </a:p>
          <a:p>
            <a:pPr lvl="0"/>
            <a:r>
              <a:rPr lang="ru-RU" sz="1700" b="1" dirty="0"/>
              <a:t>АО «Сбербанк Лизинг» </a:t>
            </a:r>
          </a:p>
          <a:p>
            <a:pPr lvl="0"/>
            <a:r>
              <a:rPr lang="ru-RU" sz="1700" b="1" dirty="0"/>
              <a:t>Управление развития </a:t>
            </a:r>
            <a:r>
              <a:rPr lang="ru-RU" sz="1700" b="1" dirty="0" err="1"/>
              <a:t>кассово</a:t>
            </a:r>
            <a:r>
              <a:rPr lang="ru-RU" sz="1700" b="1" dirty="0"/>
              <a:t> - инкассаторских услуг ЦУНДО ПАО «Сбербанка России»</a:t>
            </a:r>
          </a:p>
          <a:p>
            <a:r>
              <a:rPr lang="ru-RU" sz="1700" b="1" dirty="0"/>
              <a:t>Центр по развитию цифровых сервисов и социальных программ Центросоюза </a:t>
            </a:r>
          </a:p>
          <a:p>
            <a:r>
              <a:rPr lang="ru-RU" sz="1700" b="1" dirty="0"/>
              <a:t> Управление по работе с регионами Центросоюза </a:t>
            </a:r>
          </a:p>
          <a:p>
            <a:r>
              <a:rPr lang="ru-RU" sz="1700" b="1" dirty="0"/>
              <a:t>АО «ПСА ВИС-АВТО»</a:t>
            </a:r>
          </a:p>
          <a:p>
            <a:r>
              <a:rPr lang="ru-RU" sz="1700" b="1" dirty="0"/>
              <a:t>ООО «Меркатор холдинг»</a:t>
            </a:r>
          </a:p>
          <a:p>
            <a:r>
              <a:rPr lang="ru-RU" sz="1700" b="1" dirty="0"/>
              <a:t>Некоммерческое учреждение «Музей техники Вадима Задорожного»</a:t>
            </a:r>
          </a:p>
          <a:p>
            <a:r>
              <a:rPr lang="ru-RU" sz="1700" b="1" dirty="0"/>
              <a:t>Научно-технический комитет продовольственного управления МО РФ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730657-B0A2-4358-886B-048B6EA9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3BD-8F91-42DA-9A75-C61597647AA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2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C40A2-2FBB-476E-8F52-167939A3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 Выставка – ярмарка.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35375-C3A1-410A-A436-20FFAFB7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5452"/>
            <a:ext cx="7541573" cy="387506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400" b="1" dirty="0"/>
              <a:t> 3 - 5 автомобилей - завод «ГАЗ»</a:t>
            </a:r>
          </a:p>
          <a:p>
            <a:pPr lvl="0"/>
            <a:r>
              <a:rPr lang="ru-RU" sz="2400" b="1" dirty="0"/>
              <a:t> 3 автомобиля – завод «УАЗ»</a:t>
            </a:r>
          </a:p>
          <a:p>
            <a:r>
              <a:rPr lang="ru-RU" sz="2400" b="1" dirty="0"/>
              <a:t> 3 автомобиля - АО «ПСА ВИС-АВТО»</a:t>
            </a:r>
          </a:p>
          <a:p>
            <a:r>
              <a:rPr lang="ru-RU" sz="2400" b="1" dirty="0"/>
              <a:t> автомашин – ООО «Меркатор холдинг»</a:t>
            </a:r>
          </a:p>
          <a:p>
            <a:r>
              <a:rPr lang="ru-RU" sz="2400" b="1" dirty="0"/>
              <a:t> автотехника - НУ «Музей техники Вадима Задорожного»</a:t>
            </a:r>
          </a:p>
          <a:p>
            <a:r>
              <a:rPr lang="ru-RU" sz="2400" b="1" dirty="0"/>
              <a:t> опытный образец подвижного хлебозавода  </a:t>
            </a:r>
          </a:p>
          <a:p>
            <a:pPr marL="0" indent="0">
              <a:buNone/>
            </a:pPr>
            <a:r>
              <a:rPr lang="ru-RU" sz="2400" b="1" dirty="0"/>
              <a:t>     «ПХК-М» МО РФ</a:t>
            </a:r>
          </a:p>
          <a:p>
            <a:r>
              <a:rPr lang="ru-RU" sz="2400" b="1" dirty="0"/>
              <a:t> 11 автолавок – региональных потребительских Союзов</a:t>
            </a:r>
          </a:p>
          <a:p>
            <a:r>
              <a:rPr lang="ru-RU" sz="2400" b="1" dirty="0"/>
              <a:t> Мульти сервисный офис (проект Сбербанка и Центросоюза)</a:t>
            </a:r>
          </a:p>
          <a:p>
            <a:r>
              <a:rPr lang="ru-RU" sz="2400" b="1" dirty="0"/>
              <a:t>ретро автолавка НУ «Музей техники Вадима Задорожного»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FEA782-EB41-48B7-9466-973A3EFCC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879F79-FEFF-424C-8E7D-7B9566B22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E13BD-8F91-42DA-9A75-C61597647AA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5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/>
              <a:t>3. Автопробег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007" y="1053193"/>
            <a:ext cx="6934331" cy="507835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1900" b="1" dirty="0"/>
          </a:p>
          <a:p>
            <a:pPr>
              <a:lnSpc>
                <a:spcPct val="120000"/>
              </a:lnSpc>
            </a:pPr>
            <a:r>
              <a:rPr lang="ru-RU" sz="2000" b="1" dirty="0"/>
              <a:t>В состязательной форме показать многообразие форм по обслуживанию населения: торговля, оказание услуг, доставка товаров, заготовительная деятельность.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ru-RU" sz="2000" b="1" dirty="0"/>
              <a:t>Продемонстрировать современные </a:t>
            </a:r>
            <a:r>
              <a:rPr lang="en-US" sz="2000" b="1" dirty="0"/>
              <a:t>IT </a:t>
            </a:r>
            <a:r>
              <a:rPr lang="ru-RU" sz="2000" b="1" dirty="0"/>
              <a:t>технологии при организации работы автолавок.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 Расширение географии проведения Форума (автопробег пройдёт по 3 населённым пунктам Калужской области) с привлечением жителей области к проводимому мероприятию.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655314" y="6406862"/>
            <a:ext cx="49910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13BD-8F91-42DA-9A75-C61597647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7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18888-126B-4B3F-A234-BD6DFC52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Маршрут – 130 км.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86C476-98A4-4A3F-B317-F73E5A62F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13BD-8F91-42DA-9A75-C61597647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D654B-F4F2-4408-8BFF-2F65AC399D69}"/>
              </a:ext>
            </a:extLst>
          </p:cNvPr>
          <p:cNvSpPr txBox="1"/>
          <p:nvPr/>
        </p:nvSpPr>
        <p:spPr>
          <a:xfrm>
            <a:off x="5084598" y="1235630"/>
            <a:ext cx="37105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Начало торговли: 8:00,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Центральная площадь г. Калуги,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Митинг: 10:00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Старт: 10:30,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Первый участок: Калуга – Медынь,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Расстояние - 63 км,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Время 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1час 10 мин,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Остановка в Медынь – 1 час.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участок: Медынь – Боровск,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Расстояние - 57 км,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Время - 1час 10 мин,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Остановка в Боровске – 1 час.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Третий участок: Боровск – </a:t>
            </a:r>
            <a:r>
              <a:rPr lang="ru-RU" dirty="0" err="1">
                <a:solidFill>
                  <a:prstClr val="black"/>
                </a:solidFill>
              </a:rPr>
              <a:t>Этномир</a:t>
            </a:r>
            <a:r>
              <a:rPr lang="ru-RU" dirty="0">
                <a:solidFill>
                  <a:prstClr val="black"/>
                </a:solidFill>
              </a:rPr>
              <a:t>,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Расстояние - 10 км,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Время - 20 мин.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Финиш: расчётное время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15 час 30 минут.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577DC-AEF6-4596-8885-21B82B273666}"/>
              </a:ext>
            </a:extLst>
          </p:cNvPr>
          <p:cNvSpPr txBox="1"/>
          <p:nvPr/>
        </p:nvSpPr>
        <p:spPr>
          <a:xfrm>
            <a:off x="2968831" y="146660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Этномир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DB9567-130C-4357-8E5A-201B8C15A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05976"/>
              </p:ext>
            </p:extLst>
          </p:nvPr>
        </p:nvGraphicFramePr>
        <p:xfrm>
          <a:off x="348899" y="1088268"/>
          <a:ext cx="4223101" cy="531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899" y="1088268"/>
                        <a:ext cx="4223101" cy="531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77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40870-E771-4293-B54E-5885A885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авто пробега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223D8-9A97-4997-941B-A171941FE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E13BD-8F91-42DA-9A75-C61597647AAC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0EA2055-99D3-4113-AE77-A73386E88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68922"/>
              </p:ext>
            </p:extLst>
          </p:nvPr>
        </p:nvGraphicFramePr>
        <p:xfrm>
          <a:off x="749301" y="1742787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1" y="1742787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12B378-C94F-4DE3-90E6-AC309FE2F56E}"/>
              </a:ext>
            </a:extLst>
          </p:cNvPr>
          <p:cNvSpPr txBox="1"/>
          <p:nvPr/>
        </p:nvSpPr>
        <p:spPr>
          <a:xfrm>
            <a:off x="4829176" y="1742787"/>
            <a:ext cx="303217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Белгородский ОПС,</a:t>
            </a:r>
          </a:p>
          <a:p>
            <a:r>
              <a:rPr lang="ru-RU" sz="2400" dirty="0"/>
              <a:t>Калужский ОПС, </a:t>
            </a:r>
          </a:p>
          <a:p>
            <a:r>
              <a:rPr lang="ru-RU" sz="2400" dirty="0"/>
              <a:t>Нижегородский ОПС, </a:t>
            </a:r>
          </a:p>
          <a:p>
            <a:r>
              <a:rPr lang="ru-RU" sz="2400" dirty="0"/>
              <a:t>Ярославский ОПС, </a:t>
            </a:r>
          </a:p>
          <a:p>
            <a:r>
              <a:rPr lang="ru-RU" sz="2400" dirty="0"/>
              <a:t>Брянский ОПС, </a:t>
            </a:r>
          </a:p>
          <a:p>
            <a:r>
              <a:rPr lang="ru-RU" sz="2400" dirty="0"/>
              <a:t>Кировский ОПС, </a:t>
            </a:r>
          </a:p>
          <a:p>
            <a:r>
              <a:rPr lang="ru-RU" sz="2400" dirty="0"/>
              <a:t>Смоленский ОПС, </a:t>
            </a:r>
          </a:p>
          <a:p>
            <a:r>
              <a:rPr lang="ru-RU" sz="2400" dirty="0"/>
              <a:t>Ульяновский ОПС, </a:t>
            </a:r>
          </a:p>
          <a:p>
            <a:r>
              <a:rPr lang="ru-RU" sz="2400" dirty="0" err="1"/>
              <a:t>Башпотребсоюз</a:t>
            </a:r>
            <a:r>
              <a:rPr lang="ru-RU" sz="2400" dirty="0"/>
              <a:t>, </a:t>
            </a:r>
          </a:p>
          <a:p>
            <a:r>
              <a:rPr lang="ru-RU" sz="2400" dirty="0" err="1"/>
              <a:t>Татпотребсоюз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58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CE943-5300-4422-BDD0-42AAC69A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Создана рабочая группа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768709C-AF0A-4DE4-A1E3-041454E09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91025"/>
              </p:ext>
            </p:extLst>
          </p:nvPr>
        </p:nvGraphicFramePr>
        <p:xfrm>
          <a:off x="2225995" y="1747839"/>
          <a:ext cx="4434834" cy="4424256"/>
        </p:xfrm>
        <a:graphic>
          <a:graphicData uri="http://schemas.openxmlformats.org/drawingml/2006/table">
            <a:tbl>
              <a:tblPr firstRow="1" firstCol="1" bandRow="1"/>
              <a:tblGrid>
                <a:gridCol w="1521181">
                  <a:extLst>
                    <a:ext uri="{9D8B030D-6E8A-4147-A177-3AD203B41FA5}">
                      <a16:colId xmlns:a16="http://schemas.microsoft.com/office/drawing/2014/main" val="1737774647"/>
                    </a:ext>
                  </a:extLst>
                </a:gridCol>
                <a:gridCol w="135884">
                  <a:extLst>
                    <a:ext uri="{9D8B030D-6E8A-4147-A177-3AD203B41FA5}">
                      <a16:colId xmlns:a16="http://schemas.microsoft.com/office/drawing/2014/main" val="1834268126"/>
                    </a:ext>
                  </a:extLst>
                </a:gridCol>
                <a:gridCol w="2777769">
                  <a:extLst>
                    <a:ext uri="{9D8B030D-6E8A-4147-A177-3AD203B41FA5}">
                      <a16:colId xmlns:a16="http://schemas.microsoft.com/office/drawing/2014/main" val="260011791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Удалов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Дмитрий Сергеевич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заместитель министра сельского хозяйства Калужской области, председатель рабочей группы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748908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Мальцев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Евгений Михайлович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начальник управления кадровой политики и взаимодействия с территориями - заместитель руководителя администрации Губернатора Калужской области, заместитель председателя рабочей группы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88169"/>
                  </a:ext>
                </a:extLst>
              </a:tr>
              <a:tr h="429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Шабалдин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Василий Викторович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советник председателя совета Центрального Союза потребительских обществ Российской Федерации, заместитель председателя рабочей группы (по согласованию)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587071"/>
                  </a:ext>
                </a:extLst>
              </a:tr>
              <a:tr h="17187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Члены рабочей группы: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9526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Бодрова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Анжелика Якубовна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врио главы администрации городского поселения «Город Боровск» (по согласованию)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55464"/>
                  </a:ext>
                </a:extLst>
              </a:tr>
              <a:tr h="429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Журавлев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Евгений Васильевич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заместитель министра - начальник управления информационной политики министерства внутренней политики и массовых коммуникаций Калужской области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817442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Калинин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Александр Анатольевич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заместитель председателя Совета Калужского областного союза потребительских обществ (по согласованию)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5778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Калиничев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Николай Александрович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глава администрации муниципального района «Боровский район» (по согласованию)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6900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Козлов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Николай Васильевич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глава администрации муниципального района «Медынский район» (по согласованию)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45047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Проскурнин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Андрей Николаевич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заместитель министра - начальник управления информатизации и связи министерства цифрового развития Калужской области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705363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Моисеев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Юрий Евгеньевич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заместитель Городского Головы города Калуги - начальник управления делами Городского Головы города Калуги (по согласованию)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927136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представитель УГИБДД УМВД России по Калужской области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389" marR="35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42626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3B3D7B-0F1A-4FCB-B1FD-74FBEF46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E13BD-8F91-42DA-9A75-C61597647AA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6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B6835-5FB6-4F01-92CE-D9BE77EA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Первое заседание 30.07.2019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BA9067-18BA-4239-9CD0-44213F0F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683" y="1519238"/>
            <a:ext cx="4880208" cy="460057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5CE0F-FD40-4874-AD76-917C04513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E13BD-8F91-42DA-9A75-C61597647AA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3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8068</TotalTime>
  <Words>638</Words>
  <Application>Microsoft Office PowerPoint</Application>
  <PresentationFormat>Экран (4:3)</PresentationFormat>
  <Paragraphs>145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Times New Roman</vt:lpstr>
      <vt:lpstr>Wingdings</vt:lpstr>
      <vt:lpstr>Тема Office</vt:lpstr>
      <vt:lpstr>Acrobat Document</vt:lpstr>
      <vt:lpstr>Автопробег, проект «Автолавки», Международный форум  «Хлеб, ты – мир» 19-22 сентября 2019 года</vt:lpstr>
      <vt:lpstr>Автолавки на Форуме</vt:lpstr>
      <vt:lpstr>Участники, партнёры, спонсоры</vt:lpstr>
      <vt:lpstr>2. Выставка – ярмарка. </vt:lpstr>
      <vt:lpstr>3. Автопробег</vt:lpstr>
      <vt:lpstr>3. Маршрут – 130 км.</vt:lpstr>
      <vt:lpstr>Участники авто пробега</vt:lpstr>
      <vt:lpstr>Создана рабочая группа</vt:lpstr>
      <vt:lpstr>Первое заседание 30.07.2019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Бобылев Алексей Викторович</dc:creator>
  <cp:lastModifiedBy>Пользователь</cp:lastModifiedBy>
  <cp:revision>670</cp:revision>
  <cp:lastPrinted>2019-06-27T11:06:07Z</cp:lastPrinted>
  <dcterms:created xsi:type="dcterms:W3CDTF">2016-08-19T12:03:07Z</dcterms:created>
  <dcterms:modified xsi:type="dcterms:W3CDTF">2019-07-30T05:03:50Z</dcterms:modified>
</cp:coreProperties>
</file>