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08" r:id="rId2"/>
    <p:sldId id="500" r:id="rId3"/>
    <p:sldId id="494" r:id="rId4"/>
    <p:sldId id="471" r:id="rId5"/>
    <p:sldId id="513" r:id="rId6"/>
    <p:sldId id="516" r:id="rId7"/>
    <p:sldId id="518" r:id="rId8"/>
    <p:sldId id="502" r:id="rId9"/>
    <p:sldId id="505" r:id="rId10"/>
    <p:sldId id="504" r:id="rId11"/>
    <p:sldId id="469" r:id="rId12"/>
    <p:sldId id="517" r:id="rId13"/>
  </p:sldIdLst>
  <p:sldSz cx="9144000" cy="5143500" type="screen16x9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4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9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9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2888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036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184" algn="l" defTabSz="914296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366FF"/>
    <a:srgbClr val="ED3D13"/>
    <a:srgbClr val="0066FF"/>
    <a:srgbClr val="006600"/>
    <a:srgbClr val="D37385"/>
    <a:srgbClr val="00CC00"/>
    <a:srgbClr val="000000"/>
    <a:srgbClr val="317277"/>
    <a:srgbClr val="50E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20" autoAdjust="0"/>
    <p:restoredTop sz="83706" autoAdjust="0"/>
  </p:normalViewPr>
  <p:slideViewPr>
    <p:cSldViewPr>
      <p:cViewPr>
        <p:scale>
          <a:sx n="80" d="100"/>
          <a:sy n="80" d="100"/>
        </p:scale>
        <p:origin x="-120" y="-124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3350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40"/>
      <c:rotY val="20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8102674623502358E-2"/>
          <c:y val="0.27488493342009618"/>
          <c:w val="0.6951183371872891"/>
          <c:h val="0.725115082924645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1,479</c:v>
                </c:pt>
              </c:strCache>
            </c:strRef>
          </c:tx>
          <c:explosion val="32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explosion val="4"/>
          </c:dPt>
          <c:dPt>
            <c:idx val="2"/>
            <c:bubble3D val="0"/>
            <c:spPr>
              <a:solidFill>
                <a:srgbClr val="ED3D13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0"/>
                  <c:y val="-0.17233849016775915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0335064884021044E-3"/>
                  <c:y val="9.6884026774802803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7692307692307696E-3"/>
                  <c:y val="9.996072409344674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923076923076925E-2"/>
                  <c:y val="-1.799293033682041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Собственные средства</c:v>
                </c:pt>
                <c:pt idx="1">
                  <c:v>Средства бюджета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78.7</c:v>
                </c:pt>
                <c:pt idx="1">
                  <c:v>111.9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3.6995617626443593E-2"/>
          <c:y val="3.1134029436097666E-3"/>
          <c:w val="0.81556928277117979"/>
          <c:h val="0.3150809183825932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DBFA8-F24F-4C86-9CF3-247D8A76AB4F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56A17F9-98ED-4C3F-9025-59110420972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</a:rPr>
            <a:t>Обеспечение населения товарами</a:t>
          </a:r>
        </a:p>
      </dgm:t>
    </dgm:pt>
    <dgm:pt modelId="{93F4CEFA-43CF-469D-A4C4-0601BFDC3D8F}" type="parTrans" cxnId="{07DD1CF3-3F91-42A3-8095-6B6E0E34303D}">
      <dgm:prSet/>
      <dgm:spPr/>
      <dgm:t>
        <a:bodyPr/>
        <a:lstStyle/>
        <a:p>
          <a:endParaRPr lang="ru-RU"/>
        </a:p>
      </dgm:t>
    </dgm:pt>
    <dgm:pt modelId="{0828616B-A2AC-416E-B92B-425D8B3B4FBB}" type="sibTrans" cxnId="{07DD1CF3-3F91-42A3-8095-6B6E0E34303D}">
      <dgm:prSet/>
      <dgm:spPr/>
      <dgm:t>
        <a:bodyPr/>
        <a:lstStyle/>
        <a:p>
          <a:endParaRPr lang="ru-RU"/>
        </a:p>
      </dgm:t>
    </dgm:pt>
    <dgm:pt modelId="{D4F4F51E-33A8-4C05-9E4B-5D6BEB310996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</a:rPr>
            <a:t>Закупка с/х продукции и сырья</a:t>
          </a:r>
        </a:p>
      </dgm:t>
    </dgm:pt>
    <dgm:pt modelId="{03D86A1B-90AE-451F-892E-DF94D4B810DE}" type="parTrans" cxnId="{4706E880-EFCF-49F8-A1EE-A8AA6A52CBF4}">
      <dgm:prSet/>
      <dgm:spPr/>
      <dgm:t>
        <a:bodyPr/>
        <a:lstStyle/>
        <a:p>
          <a:endParaRPr lang="ru-RU"/>
        </a:p>
      </dgm:t>
    </dgm:pt>
    <dgm:pt modelId="{71ED5147-8835-49BE-8117-D58414B33BCF}" type="sibTrans" cxnId="{4706E880-EFCF-49F8-A1EE-A8AA6A52CBF4}">
      <dgm:prSet/>
      <dgm:spPr/>
      <dgm:t>
        <a:bodyPr/>
        <a:lstStyle/>
        <a:p>
          <a:endParaRPr lang="ru-RU"/>
        </a:p>
      </dgm:t>
    </dgm:pt>
    <dgm:pt modelId="{87EF0F2F-E432-4ABC-A083-F7DAE4959697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</a:rPr>
            <a:t>Оказание услуг общественного питания</a:t>
          </a:r>
        </a:p>
      </dgm:t>
    </dgm:pt>
    <dgm:pt modelId="{DDAE9CEC-B055-457E-B9FC-A1456D1A4B0B}" type="parTrans" cxnId="{3749B109-DA1E-4C95-9A8C-0280DF74A6F5}">
      <dgm:prSet/>
      <dgm:spPr/>
      <dgm:t>
        <a:bodyPr/>
        <a:lstStyle/>
        <a:p>
          <a:endParaRPr lang="ru-RU"/>
        </a:p>
      </dgm:t>
    </dgm:pt>
    <dgm:pt modelId="{57A71D3F-4B75-45B4-92AC-7F9677758A39}" type="sibTrans" cxnId="{3749B109-DA1E-4C95-9A8C-0280DF74A6F5}">
      <dgm:prSet/>
      <dgm:spPr/>
      <dgm:t>
        <a:bodyPr/>
        <a:lstStyle/>
        <a:p>
          <a:endParaRPr lang="ru-RU"/>
        </a:p>
      </dgm:t>
    </dgm:pt>
    <dgm:pt modelId="{37D7D53C-B47C-4C93-AE28-0E5D47D20842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>
              <a:solidFill>
                <a:schemeClr val="tx1"/>
              </a:solidFill>
              <a:latin typeface="+mn-lt"/>
            </a:rPr>
            <a:t>Производство пищевых продуктов</a:t>
          </a:r>
        </a:p>
      </dgm:t>
    </dgm:pt>
    <dgm:pt modelId="{898AE19F-89A7-479F-A188-B630A8087B59}" type="parTrans" cxnId="{4B369297-DCB0-4997-B0A4-01A401BE83DD}">
      <dgm:prSet/>
      <dgm:spPr/>
      <dgm:t>
        <a:bodyPr/>
        <a:lstStyle/>
        <a:p>
          <a:endParaRPr lang="ru-RU"/>
        </a:p>
      </dgm:t>
    </dgm:pt>
    <dgm:pt modelId="{0417E9FC-8E50-4771-876C-170CB762E8B1}" type="sibTrans" cxnId="{4B369297-DCB0-4997-B0A4-01A401BE83DD}">
      <dgm:prSet/>
      <dgm:spPr/>
      <dgm:t>
        <a:bodyPr/>
        <a:lstStyle/>
        <a:p>
          <a:endParaRPr lang="ru-RU"/>
        </a:p>
      </dgm:t>
    </dgm:pt>
    <dgm:pt modelId="{506B979C-13E1-4618-B972-CFDB68CEE130}">
      <dgm:prSet phldrT="[Текст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400" b="1" dirty="0"/>
            <a:t>Оказание бытовых и иных видов услуг</a:t>
          </a:r>
        </a:p>
      </dgm:t>
    </dgm:pt>
    <dgm:pt modelId="{9AAF0CA7-8EAC-44FC-9EA5-F7A783701723}" type="sibTrans" cxnId="{7D4EB05A-4954-4FD5-B860-6411608A9766}">
      <dgm:prSet/>
      <dgm:spPr/>
      <dgm:t>
        <a:bodyPr/>
        <a:lstStyle/>
        <a:p>
          <a:endParaRPr lang="ru-RU"/>
        </a:p>
      </dgm:t>
    </dgm:pt>
    <dgm:pt modelId="{FEC5BE56-0346-4A61-8E4C-831DEEF9EAEB}" type="parTrans" cxnId="{7D4EB05A-4954-4FD5-B860-6411608A9766}">
      <dgm:prSet/>
      <dgm:spPr/>
      <dgm:t>
        <a:bodyPr/>
        <a:lstStyle/>
        <a:p>
          <a:endParaRPr lang="ru-RU"/>
        </a:p>
      </dgm:t>
    </dgm:pt>
    <dgm:pt modelId="{F299889A-A2EA-4ACF-B9EB-6C4E87995D1B}" type="pres">
      <dgm:prSet presAssocID="{0C1DBFA8-F24F-4C86-9CF3-247D8A76AB4F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AE286D1-311A-4AAC-A941-82E1DD8E7C6A}" type="pres">
      <dgm:prSet presAssocID="{256A17F9-98ED-4C3F-9025-591104209720}" presName="horFlow" presStyleCnt="0"/>
      <dgm:spPr/>
    </dgm:pt>
    <dgm:pt modelId="{C8448001-B876-40E2-AC20-B969DFF7A1DE}" type="pres">
      <dgm:prSet presAssocID="{256A17F9-98ED-4C3F-9025-591104209720}" presName="bigChev" presStyleLbl="node1" presStyleIdx="0" presStyleCnt="2" custScaleX="84259" custScaleY="70901" custLinFactX="-6411" custLinFactY="-108011" custLinFactNeighborX="-100000" custLinFactNeighborY="-200000"/>
      <dgm:spPr/>
      <dgm:t>
        <a:bodyPr/>
        <a:lstStyle/>
        <a:p>
          <a:endParaRPr lang="ru-RU"/>
        </a:p>
      </dgm:t>
    </dgm:pt>
    <dgm:pt modelId="{A906F06C-4FE0-408F-B6BC-3467E3B0CE5F}" type="pres">
      <dgm:prSet presAssocID="{03D86A1B-90AE-451F-892E-DF94D4B810DE}" presName="parTrans" presStyleCnt="0"/>
      <dgm:spPr/>
    </dgm:pt>
    <dgm:pt modelId="{87E7CB58-6026-4E34-98DB-B65F4FB4E216}" type="pres">
      <dgm:prSet presAssocID="{D4F4F51E-33A8-4C05-9E4B-5D6BEB310996}" presName="node" presStyleLbl="alignAccFollowNode1" presStyleIdx="0" presStyleCnt="3" custScaleY="88614" custLinFactNeighborX="1932" custLinFactNeighborY="-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8DFF64-17F5-4426-A571-D50F5C784EB6}" type="pres">
      <dgm:prSet presAssocID="{71ED5147-8835-49BE-8117-D58414B33BCF}" presName="sibTrans" presStyleCnt="0"/>
      <dgm:spPr/>
    </dgm:pt>
    <dgm:pt modelId="{A533FE00-6FBC-4AE6-87EB-DA8C810B5E9F}" type="pres">
      <dgm:prSet presAssocID="{87EF0F2F-E432-4ABC-A083-F7DAE4959697}" presName="node" presStyleLbl="alignAccFollowNode1" presStyleIdx="1" presStyleCnt="3" custScaleY="88277" custLinFactX="10323" custLinFactNeighborX="100000" custLinFactNeighborY="-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C8E39-8742-4A68-B650-0A588CC846F7}" type="pres">
      <dgm:prSet presAssocID="{256A17F9-98ED-4C3F-9025-591104209720}" presName="vSp" presStyleCnt="0"/>
      <dgm:spPr/>
    </dgm:pt>
    <dgm:pt modelId="{ED67DA0D-03D8-4806-B7E8-7603356223B6}" type="pres">
      <dgm:prSet presAssocID="{37D7D53C-B47C-4C93-AE28-0E5D47D20842}" presName="horFlow" presStyleCnt="0"/>
      <dgm:spPr/>
    </dgm:pt>
    <dgm:pt modelId="{7F6A7C94-6F95-4B4C-865B-8359F4DB72A0}" type="pres">
      <dgm:prSet presAssocID="{37D7D53C-B47C-4C93-AE28-0E5D47D20842}" presName="bigChev" presStyleLbl="node1" presStyleIdx="1" presStyleCnt="2" custScaleX="86446" custScaleY="78531"/>
      <dgm:spPr/>
      <dgm:t>
        <a:bodyPr/>
        <a:lstStyle/>
        <a:p>
          <a:endParaRPr lang="ru-RU"/>
        </a:p>
      </dgm:t>
    </dgm:pt>
    <dgm:pt modelId="{D25BC78C-2B78-46AE-8D04-9651EA5C040F}" type="pres">
      <dgm:prSet presAssocID="{FEC5BE56-0346-4A61-8E4C-831DEEF9EAEB}" presName="parTrans" presStyleCnt="0"/>
      <dgm:spPr/>
    </dgm:pt>
    <dgm:pt modelId="{E7330DF3-A3FC-4B59-BB10-3C9A66553D6A}" type="pres">
      <dgm:prSet presAssocID="{506B979C-13E1-4618-B972-CFDB68CEE130}" presName="node" presStyleLbl="alignAccFollowNode1" presStyleIdx="2" presStyleCnt="3" custScaleX="95489" custScaleY="87795" custLinFactX="36893" custLinFactNeighborX="100000" custLinFactNeighborY="-2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BD84F71-6279-4E29-A946-851FEE049242}" type="presOf" srcId="{37D7D53C-B47C-4C93-AE28-0E5D47D20842}" destId="{7F6A7C94-6F95-4B4C-865B-8359F4DB72A0}" srcOrd="0" destOrd="0" presId="urn:microsoft.com/office/officeart/2005/8/layout/lProcess3"/>
    <dgm:cxn modelId="{CAFCCDA5-2175-405F-8234-2BFCB5E93041}" type="presOf" srcId="{256A17F9-98ED-4C3F-9025-591104209720}" destId="{C8448001-B876-40E2-AC20-B969DFF7A1DE}" srcOrd="0" destOrd="0" presId="urn:microsoft.com/office/officeart/2005/8/layout/lProcess3"/>
    <dgm:cxn modelId="{68E40DD5-38CD-44D7-B0C0-311E83888581}" type="presOf" srcId="{D4F4F51E-33A8-4C05-9E4B-5D6BEB310996}" destId="{87E7CB58-6026-4E34-98DB-B65F4FB4E216}" srcOrd="0" destOrd="0" presId="urn:microsoft.com/office/officeart/2005/8/layout/lProcess3"/>
    <dgm:cxn modelId="{D73B95F5-DC75-4ECB-8E53-9DC11063AF97}" type="presOf" srcId="{0C1DBFA8-F24F-4C86-9CF3-247D8A76AB4F}" destId="{F299889A-A2EA-4ACF-B9EB-6C4E87995D1B}" srcOrd="0" destOrd="0" presId="urn:microsoft.com/office/officeart/2005/8/layout/lProcess3"/>
    <dgm:cxn modelId="{96AE0002-0CB2-46DA-A561-816837A5FD8B}" type="presOf" srcId="{87EF0F2F-E432-4ABC-A083-F7DAE4959697}" destId="{A533FE00-6FBC-4AE6-87EB-DA8C810B5E9F}" srcOrd="0" destOrd="0" presId="urn:microsoft.com/office/officeart/2005/8/layout/lProcess3"/>
    <dgm:cxn modelId="{4706E880-EFCF-49F8-A1EE-A8AA6A52CBF4}" srcId="{256A17F9-98ED-4C3F-9025-591104209720}" destId="{D4F4F51E-33A8-4C05-9E4B-5D6BEB310996}" srcOrd="0" destOrd="0" parTransId="{03D86A1B-90AE-451F-892E-DF94D4B810DE}" sibTransId="{71ED5147-8835-49BE-8117-D58414B33BCF}"/>
    <dgm:cxn modelId="{3749B109-DA1E-4C95-9A8C-0280DF74A6F5}" srcId="{256A17F9-98ED-4C3F-9025-591104209720}" destId="{87EF0F2F-E432-4ABC-A083-F7DAE4959697}" srcOrd="1" destOrd="0" parTransId="{DDAE9CEC-B055-457E-B9FC-A1456D1A4B0B}" sibTransId="{57A71D3F-4B75-45B4-92AC-7F9677758A39}"/>
    <dgm:cxn modelId="{07DD1CF3-3F91-42A3-8095-6B6E0E34303D}" srcId="{0C1DBFA8-F24F-4C86-9CF3-247D8A76AB4F}" destId="{256A17F9-98ED-4C3F-9025-591104209720}" srcOrd="0" destOrd="0" parTransId="{93F4CEFA-43CF-469D-A4C4-0601BFDC3D8F}" sibTransId="{0828616B-A2AC-416E-B92B-425D8B3B4FBB}"/>
    <dgm:cxn modelId="{4B369297-DCB0-4997-B0A4-01A401BE83DD}" srcId="{0C1DBFA8-F24F-4C86-9CF3-247D8A76AB4F}" destId="{37D7D53C-B47C-4C93-AE28-0E5D47D20842}" srcOrd="1" destOrd="0" parTransId="{898AE19F-89A7-479F-A188-B630A8087B59}" sibTransId="{0417E9FC-8E50-4771-876C-170CB762E8B1}"/>
    <dgm:cxn modelId="{7D4EB05A-4954-4FD5-B860-6411608A9766}" srcId="{37D7D53C-B47C-4C93-AE28-0E5D47D20842}" destId="{506B979C-13E1-4618-B972-CFDB68CEE130}" srcOrd="0" destOrd="0" parTransId="{FEC5BE56-0346-4A61-8E4C-831DEEF9EAEB}" sibTransId="{9AAF0CA7-8EAC-44FC-9EA5-F7A783701723}"/>
    <dgm:cxn modelId="{E238DEB2-42EE-4B0D-AA38-7F0EEC3B9BA6}" type="presOf" srcId="{506B979C-13E1-4618-B972-CFDB68CEE130}" destId="{E7330DF3-A3FC-4B59-BB10-3C9A66553D6A}" srcOrd="0" destOrd="0" presId="urn:microsoft.com/office/officeart/2005/8/layout/lProcess3"/>
    <dgm:cxn modelId="{A9754D8A-956F-42B4-BF04-3C6096832AD3}" type="presParOf" srcId="{F299889A-A2EA-4ACF-B9EB-6C4E87995D1B}" destId="{2AE286D1-311A-4AAC-A941-82E1DD8E7C6A}" srcOrd="0" destOrd="0" presId="urn:microsoft.com/office/officeart/2005/8/layout/lProcess3"/>
    <dgm:cxn modelId="{3742EE22-04D1-4A02-84B1-F28350F8FE63}" type="presParOf" srcId="{2AE286D1-311A-4AAC-A941-82E1DD8E7C6A}" destId="{C8448001-B876-40E2-AC20-B969DFF7A1DE}" srcOrd="0" destOrd="0" presId="urn:microsoft.com/office/officeart/2005/8/layout/lProcess3"/>
    <dgm:cxn modelId="{9808181A-511A-4B56-9340-ADB9984548A1}" type="presParOf" srcId="{2AE286D1-311A-4AAC-A941-82E1DD8E7C6A}" destId="{A906F06C-4FE0-408F-B6BC-3467E3B0CE5F}" srcOrd="1" destOrd="0" presId="urn:microsoft.com/office/officeart/2005/8/layout/lProcess3"/>
    <dgm:cxn modelId="{385786D3-9E51-4081-964F-7CFED30074AC}" type="presParOf" srcId="{2AE286D1-311A-4AAC-A941-82E1DD8E7C6A}" destId="{87E7CB58-6026-4E34-98DB-B65F4FB4E216}" srcOrd="2" destOrd="0" presId="urn:microsoft.com/office/officeart/2005/8/layout/lProcess3"/>
    <dgm:cxn modelId="{262B1E9E-C756-41C2-B113-B3D0246A1C75}" type="presParOf" srcId="{2AE286D1-311A-4AAC-A941-82E1DD8E7C6A}" destId="{B58DFF64-17F5-4426-A571-D50F5C784EB6}" srcOrd="3" destOrd="0" presId="urn:microsoft.com/office/officeart/2005/8/layout/lProcess3"/>
    <dgm:cxn modelId="{39FC4090-FCE0-4C6D-BE2B-8DE0F15F799D}" type="presParOf" srcId="{2AE286D1-311A-4AAC-A941-82E1DD8E7C6A}" destId="{A533FE00-6FBC-4AE6-87EB-DA8C810B5E9F}" srcOrd="4" destOrd="0" presId="urn:microsoft.com/office/officeart/2005/8/layout/lProcess3"/>
    <dgm:cxn modelId="{B295E3B0-67EF-463E-9E50-BF144C07A967}" type="presParOf" srcId="{F299889A-A2EA-4ACF-B9EB-6C4E87995D1B}" destId="{72EC8E39-8742-4A68-B650-0A588CC846F7}" srcOrd="1" destOrd="0" presId="urn:microsoft.com/office/officeart/2005/8/layout/lProcess3"/>
    <dgm:cxn modelId="{85CC0617-5451-49D7-91C0-B369B5CD26CF}" type="presParOf" srcId="{F299889A-A2EA-4ACF-B9EB-6C4E87995D1B}" destId="{ED67DA0D-03D8-4806-B7E8-7603356223B6}" srcOrd="2" destOrd="0" presId="urn:microsoft.com/office/officeart/2005/8/layout/lProcess3"/>
    <dgm:cxn modelId="{C27BADC9-8000-4C96-B3FC-C7ED98DB310A}" type="presParOf" srcId="{ED67DA0D-03D8-4806-B7E8-7603356223B6}" destId="{7F6A7C94-6F95-4B4C-865B-8359F4DB72A0}" srcOrd="0" destOrd="0" presId="urn:microsoft.com/office/officeart/2005/8/layout/lProcess3"/>
    <dgm:cxn modelId="{7BB263E3-7FCB-4FBD-87CF-CFE89B809603}" type="presParOf" srcId="{ED67DA0D-03D8-4806-B7E8-7603356223B6}" destId="{D25BC78C-2B78-46AE-8D04-9651EA5C040F}" srcOrd="1" destOrd="0" presId="urn:microsoft.com/office/officeart/2005/8/layout/lProcess3"/>
    <dgm:cxn modelId="{39B1AE79-52ED-49BC-9468-E00C65FC20B4}" type="presParOf" srcId="{ED67DA0D-03D8-4806-B7E8-7603356223B6}" destId="{E7330DF3-A3FC-4B59-BB10-3C9A66553D6A}" srcOrd="2" destOrd="0" presId="urn:microsoft.com/office/officeart/2005/8/layout/lProcess3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636ADC-8589-476E-A323-99B2C3CD1BD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E56A7BC-E904-401C-87DF-ECCE89861CD4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866,5 тонн мяса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C5B27C01-FD07-46EE-9A3D-F34DAA9EEF63}" type="parTrans" cxnId="{C5B0F144-42A8-4C59-B32F-4FCBA7D8BAF2}">
      <dgm:prSet/>
      <dgm:spPr/>
      <dgm:t>
        <a:bodyPr/>
        <a:lstStyle/>
        <a:p>
          <a:endParaRPr lang="ru-RU"/>
        </a:p>
      </dgm:t>
    </dgm:pt>
    <dgm:pt modelId="{5856D66A-682B-4F8E-9E7F-E8D5E9FB6702}" type="sibTrans" cxnId="{C5B0F144-42A8-4C59-B32F-4FCBA7D8BAF2}">
      <dgm:prSet/>
      <dgm:spPr/>
      <dgm:t>
        <a:bodyPr/>
        <a:lstStyle/>
        <a:p>
          <a:endParaRPr lang="ru-RU"/>
        </a:p>
      </dgm:t>
    </dgm:pt>
    <dgm:pt modelId="{1C740B47-25A0-4DA3-BC14-3660E3F0A096}">
      <dgm:prSet phldrT="[Текст]" phldr="1"/>
      <dgm:spPr/>
      <dgm:t>
        <a:bodyPr/>
        <a:lstStyle/>
        <a:p>
          <a:endParaRPr lang="ru-RU" dirty="0"/>
        </a:p>
      </dgm:t>
    </dgm:pt>
    <dgm:pt modelId="{2621969D-07F8-4A49-805A-86A1D74594DF}" type="parTrans" cxnId="{450E9886-FF89-4E6F-B700-C91EEF16E723}">
      <dgm:prSet/>
      <dgm:spPr/>
      <dgm:t>
        <a:bodyPr/>
        <a:lstStyle/>
        <a:p>
          <a:endParaRPr lang="ru-RU"/>
        </a:p>
      </dgm:t>
    </dgm:pt>
    <dgm:pt modelId="{2ADDD3DA-39AB-4792-8712-B21C80403843}" type="sibTrans" cxnId="{450E9886-FF89-4E6F-B700-C91EEF16E723}">
      <dgm:prSet/>
      <dgm:spPr/>
      <dgm:t>
        <a:bodyPr/>
        <a:lstStyle/>
        <a:p>
          <a:endParaRPr lang="ru-RU"/>
        </a:p>
      </dgm:t>
    </dgm:pt>
    <dgm:pt modelId="{7C85356C-000F-4497-BB76-3A436FBDDC2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399,6 тонн молока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9E5D1A5A-F349-42B8-A231-E9FE2BA127C8}" type="parTrans" cxnId="{B4BE06B8-4DB2-42C8-A16C-44E4FED74BA8}">
      <dgm:prSet/>
      <dgm:spPr/>
      <dgm:t>
        <a:bodyPr/>
        <a:lstStyle/>
        <a:p>
          <a:endParaRPr lang="ru-RU"/>
        </a:p>
      </dgm:t>
    </dgm:pt>
    <dgm:pt modelId="{CDB3BFF0-02DB-43AD-A3CB-7F3BED93A208}" type="sibTrans" cxnId="{B4BE06B8-4DB2-42C8-A16C-44E4FED74BA8}">
      <dgm:prSet/>
      <dgm:spPr/>
      <dgm:t>
        <a:bodyPr/>
        <a:lstStyle/>
        <a:p>
          <a:endParaRPr lang="ru-RU"/>
        </a:p>
      </dgm:t>
    </dgm:pt>
    <dgm:pt modelId="{6770EEE2-34C4-4074-9D25-C15D2E69C1A1}">
      <dgm:prSet/>
      <dgm:spPr/>
      <dgm:t>
        <a:bodyPr/>
        <a:lstStyle/>
        <a:p>
          <a:endParaRPr lang="ru-RU"/>
        </a:p>
      </dgm:t>
    </dgm:pt>
    <dgm:pt modelId="{332F10FA-80C3-4857-9C99-3EA41B64D591}" type="parTrans" cxnId="{9185FF13-2CC4-456B-AD88-3D3A6C1C85F8}">
      <dgm:prSet/>
      <dgm:spPr/>
      <dgm:t>
        <a:bodyPr/>
        <a:lstStyle/>
        <a:p>
          <a:endParaRPr lang="ru-RU"/>
        </a:p>
      </dgm:t>
    </dgm:pt>
    <dgm:pt modelId="{A0547261-A957-4C76-A870-C24AFC5ACC90}" type="sibTrans" cxnId="{9185FF13-2CC4-456B-AD88-3D3A6C1C85F8}">
      <dgm:prSet/>
      <dgm:spPr/>
      <dgm:t>
        <a:bodyPr/>
        <a:lstStyle/>
        <a:p>
          <a:endParaRPr lang="ru-RU"/>
        </a:p>
      </dgm:t>
    </dgm:pt>
    <dgm:pt modelId="{C3DB34A9-A945-4080-9F67-F33C7D07B4E4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0,88</a:t>
          </a:r>
          <a:r>
            <a:rPr lang="ru-RU" sz="1600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тонн  меда</a:t>
          </a:r>
          <a:r>
            <a:rPr lang="en-US" sz="1600" b="1" dirty="0" smtClean="0">
              <a:solidFill>
                <a:schemeClr val="tx1"/>
              </a:solidFill>
            </a:rPr>
            <a:t> </a:t>
          </a:r>
          <a:endParaRPr lang="ru-RU" sz="1600" b="1" dirty="0">
            <a:solidFill>
              <a:schemeClr val="tx1"/>
            </a:solidFill>
          </a:endParaRPr>
        </a:p>
      </dgm:t>
    </dgm:pt>
    <dgm:pt modelId="{F5435018-3E7D-4153-8E41-6F9BA2F2E313}" type="parTrans" cxnId="{F78D8A1E-D0D4-4CC7-9A66-A2ABBAE2E4FA}">
      <dgm:prSet/>
      <dgm:spPr/>
      <dgm:t>
        <a:bodyPr/>
        <a:lstStyle/>
        <a:p>
          <a:endParaRPr lang="ru-RU"/>
        </a:p>
      </dgm:t>
    </dgm:pt>
    <dgm:pt modelId="{6AF568AE-0032-47E6-840E-FA5829A14743}" type="sibTrans" cxnId="{F78D8A1E-D0D4-4CC7-9A66-A2ABBAE2E4FA}">
      <dgm:prSet/>
      <dgm:spPr/>
      <dgm:t>
        <a:bodyPr/>
        <a:lstStyle/>
        <a:p>
          <a:endParaRPr lang="ru-RU"/>
        </a:p>
      </dgm:t>
    </dgm:pt>
    <dgm:pt modelId="{56E788A6-9247-4B97-8812-0E7FE84A1129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2345,7 тыс. шт. яиц</a:t>
          </a:r>
          <a:endParaRPr lang="ru-RU" sz="1600" b="1" dirty="0">
            <a:solidFill>
              <a:schemeClr val="tx1"/>
            </a:solidFill>
          </a:endParaRPr>
        </a:p>
      </dgm:t>
    </dgm:pt>
    <dgm:pt modelId="{BC4F9F49-0C7E-4DFD-AB4E-AF46A2D00A28}" type="parTrans" cxnId="{F61C85C5-D509-4916-8159-4AF0C4DFFAF3}">
      <dgm:prSet/>
      <dgm:spPr/>
      <dgm:t>
        <a:bodyPr/>
        <a:lstStyle/>
        <a:p>
          <a:endParaRPr lang="ru-RU"/>
        </a:p>
      </dgm:t>
    </dgm:pt>
    <dgm:pt modelId="{BB7AFDA9-0862-4245-8D91-25E1EDBCD18C}" type="sibTrans" cxnId="{F61C85C5-D509-4916-8159-4AF0C4DFFAF3}">
      <dgm:prSet/>
      <dgm:spPr/>
      <dgm:t>
        <a:bodyPr/>
        <a:lstStyle/>
        <a:p>
          <a:endParaRPr lang="ru-RU"/>
        </a:p>
      </dgm:t>
    </dgm:pt>
    <dgm:pt modelId="{2FF2CAFD-EFB6-48C1-8EA6-688E2AAB012F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269,7 тонн плодов</a:t>
          </a:r>
          <a:endParaRPr lang="ru-RU" sz="1600" b="1" dirty="0">
            <a:solidFill>
              <a:schemeClr val="tx1"/>
            </a:solidFill>
          </a:endParaRPr>
        </a:p>
      </dgm:t>
    </dgm:pt>
    <dgm:pt modelId="{7AD042C7-497F-43ED-92E2-9F9C16A26F39}" type="parTrans" cxnId="{AACA41CC-4759-4DFA-85CB-F6913DC745A4}">
      <dgm:prSet/>
      <dgm:spPr/>
      <dgm:t>
        <a:bodyPr/>
        <a:lstStyle/>
        <a:p>
          <a:endParaRPr lang="ru-RU"/>
        </a:p>
      </dgm:t>
    </dgm:pt>
    <dgm:pt modelId="{F5EC5E88-3B71-4E1E-8A7C-3A02570B25BD}" type="sibTrans" cxnId="{AACA41CC-4759-4DFA-85CB-F6913DC745A4}">
      <dgm:prSet/>
      <dgm:spPr/>
      <dgm:t>
        <a:bodyPr/>
        <a:lstStyle/>
        <a:p>
          <a:endParaRPr lang="ru-RU"/>
        </a:p>
      </dgm:t>
    </dgm:pt>
    <dgm:pt modelId="{86FCE450-F7E5-4C50-BD4F-8F8A40CA5DA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385,8  тонн овощей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D8B2D239-2B5D-4C96-BC1E-6F656F977AC0}" type="parTrans" cxnId="{C2B7964F-985B-4C29-B7C1-5D0F890F8675}">
      <dgm:prSet/>
      <dgm:spPr/>
      <dgm:t>
        <a:bodyPr/>
        <a:lstStyle/>
        <a:p>
          <a:endParaRPr lang="ru-RU"/>
        </a:p>
      </dgm:t>
    </dgm:pt>
    <dgm:pt modelId="{D0921697-5754-40FF-837D-E49B2E268222}" type="sibTrans" cxnId="{C2B7964F-985B-4C29-B7C1-5D0F890F8675}">
      <dgm:prSet/>
      <dgm:spPr/>
      <dgm:t>
        <a:bodyPr/>
        <a:lstStyle/>
        <a:p>
          <a:endParaRPr lang="ru-RU"/>
        </a:p>
      </dgm:t>
    </dgm:pt>
    <dgm:pt modelId="{B9CCA544-C3FE-4D2A-87EA-7F4AC0ACE5EE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dirty="0" smtClean="0">
              <a:solidFill>
                <a:schemeClr val="tx1"/>
              </a:solidFill>
            </a:rPr>
            <a:t>386,7 тонн картофеля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dirty="0"/>
        </a:p>
      </dgm:t>
    </dgm:pt>
    <dgm:pt modelId="{6A2746A2-AD0D-443D-9DD6-62DD18DFE1B5}" type="parTrans" cxnId="{0804A939-B584-4804-81F4-F3EFF1AB3C9B}">
      <dgm:prSet/>
      <dgm:spPr/>
      <dgm:t>
        <a:bodyPr/>
        <a:lstStyle/>
        <a:p>
          <a:endParaRPr lang="ru-RU"/>
        </a:p>
      </dgm:t>
    </dgm:pt>
    <dgm:pt modelId="{1BDF118D-134D-478B-AAFF-2E885FC1D026}" type="sibTrans" cxnId="{0804A939-B584-4804-81F4-F3EFF1AB3C9B}">
      <dgm:prSet/>
      <dgm:spPr/>
      <dgm:t>
        <a:bodyPr/>
        <a:lstStyle/>
        <a:p>
          <a:endParaRPr lang="ru-RU"/>
        </a:p>
      </dgm:t>
    </dgm:pt>
    <dgm:pt modelId="{D1DC0D63-6B4C-423A-A78F-8D44B542BE20}" type="pres">
      <dgm:prSet presAssocID="{05636ADC-8589-476E-A323-99B2C3CD1B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A483EE0-671E-42CA-BB4B-92824DE8C939}" type="pres">
      <dgm:prSet presAssocID="{05636ADC-8589-476E-A323-99B2C3CD1BD9}" presName="Name1" presStyleCnt="0"/>
      <dgm:spPr/>
    </dgm:pt>
    <dgm:pt modelId="{009DFD85-6A4A-481B-A7AB-D802EBE54496}" type="pres">
      <dgm:prSet presAssocID="{05636ADC-8589-476E-A323-99B2C3CD1BD9}" presName="cycle" presStyleCnt="0"/>
      <dgm:spPr/>
    </dgm:pt>
    <dgm:pt modelId="{996675AD-CA85-41A3-B0A5-825485B7AD03}" type="pres">
      <dgm:prSet presAssocID="{05636ADC-8589-476E-A323-99B2C3CD1BD9}" presName="srcNode" presStyleLbl="node1" presStyleIdx="0" presStyleCnt="7"/>
      <dgm:spPr/>
    </dgm:pt>
    <dgm:pt modelId="{280F53E7-17DD-48F7-98CF-4B6D94F8DFE3}" type="pres">
      <dgm:prSet presAssocID="{05636ADC-8589-476E-A323-99B2C3CD1BD9}" presName="conn" presStyleLbl="parChTrans1D2" presStyleIdx="0" presStyleCnt="1"/>
      <dgm:spPr/>
      <dgm:t>
        <a:bodyPr/>
        <a:lstStyle/>
        <a:p>
          <a:endParaRPr lang="ru-RU"/>
        </a:p>
      </dgm:t>
    </dgm:pt>
    <dgm:pt modelId="{CF429D9B-95F4-4579-A4C4-40E5777F7062}" type="pres">
      <dgm:prSet presAssocID="{05636ADC-8589-476E-A323-99B2C3CD1BD9}" presName="extraNode" presStyleLbl="node1" presStyleIdx="0" presStyleCnt="7"/>
      <dgm:spPr/>
    </dgm:pt>
    <dgm:pt modelId="{17EBD33F-8D79-4C22-BD00-EF3A52E8059C}" type="pres">
      <dgm:prSet presAssocID="{05636ADC-8589-476E-A323-99B2C3CD1BD9}" presName="dstNode" presStyleLbl="node1" presStyleIdx="0" presStyleCnt="7"/>
      <dgm:spPr/>
    </dgm:pt>
    <dgm:pt modelId="{E87B85C6-2D41-4A53-93E8-582262CDD5C6}" type="pres">
      <dgm:prSet presAssocID="{DE56A7BC-E904-401C-87DF-ECCE89861CD4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9AD26C-459F-475A-8030-1215EBF20245}" type="pres">
      <dgm:prSet presAssocID="{DE56A7BC-E904-401C-87DF-ECCE89861CD4}" presName="accent_1" presStyleCnt="0"/>
      <dgm:spPr/>
    </dgm:pt>
    <dgm:pt modelId="{16D9C852-C621-4CA1-A193-27BA3FC9C910}" type="pres">
      <dgm:prSet presAssocID="{DE56A7BC-E904-401C-87DF-ECCE89861CD4}" presName="accentRepeatNode" presStyleLbl="solidFgAcc1" presStyleIdx="0" presStyleCnt="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F415268-9172-464A-9384-91CAEFDF7C86}" type="pres">
      <dgm:prSet presAssocID="{7C85356C-000F-4497-BB76-3A436FBDDC2D}" presName="text_2" presStyleLbl="node1" presStyleIdx="1" presStyleCnt="7" custLinFactNeighborX="1291" custLinFactNeighborY="-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4DECC-9B80-4664-9405-AC6C014DFBD1}" type="pres">
      <dgm:prSet presAssocID="{7C85356C-000F-4497-BB76-3A436FBDDC2D}" presName="accent_2" presStyleCnt="0"/>
      <dgm:spPr/>
    </dgm:pt>
    <dgm:pt modelId="{6EFA3D06-DA8F-43F9-A13B-0FE8E87396D7}" type="pres">
      <dgm:prSet presAssocID="{7C85356C-000F-4497-BB76-3A436FBDDC2D}" presName="accentRepeatNode" presStyleLbl="solidFgAcc1" presStyleIdx="1" presStyleCnt="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112F0E-4A79-403F-9271-5EC9AAD4A7C6}" type="pres">
      <dgm:prSet presAssocID="{B9CCA544-C3FE-4D2A-87EA-7F4AC0ACE5EE}" presName="text_3" presStyleLbl="node1" presStyleIdx="2" presStyleCnt="7" custLinFactNeighborX="1335" custLinFactNeighborY="-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A48567-0610-49A6-8340-053FCB1BE7AA}" type="pres">
      <dgm:prSet presAssocID="{B9CCA544-C3FE-4D2A-87EA-7F4AC0ACE5EE}" presName="accent_3" presStyleCnt="0"/>
      <dgm:spPr/>
    </dgm:pt>
    <dgm:pt modelId="{04B5FE54-738D-4B56-99E9-8810AC712E62}" type="pres">
      <dgm:prSet presAssocID="{B9CCA544-C3FE-4D2A-87EA-7F4AC0ACE5EE}" presName="accentRepeatNode" presStyleLbl="solidFgAcc1" presStyleIdx="2" presStyleCnt="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85C1D1E-1D83-4212-80A6-E67E971B47CE}" type="pres">
      <dgm:prSet presAssocID="{86FCE450-F7E5-4C50-BD4F-8F8A40CA5DA0}" presName="text_4" presStyleLbl="node1" presStyleIdx="3" presStyleCnt="7" custLinFactNeighborX="1350" custLinFactNeighborY="-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0D9025-5EB2-4144-956A-C658D7A59D48}" type="pres">
      <dgm:prSet presAssocID="{86FCE450-F7E5-4C50-BD4F-8F8A40CA5DA0}" presName="accent_4" presStyleCnt="0"/>
      <dgm:spPr/>
    </dgm:pt>
    <dgm:pt modelId="{BE5502BF-F39F-4E61-8157-ED84E9548687}" type="pres">
      <dgm:prSet presAssocID="{86FCE450-F7E5-4C50-BD4F-8F8A40CA5DA0}" presName="accentRepeatNode" presStyleLbl="solidFgAcc1" presStyleIdx="3" presStyleCnt="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8089DFA-AC54-4F04-A6DF-36DA57BE9099}" type="pres">
      <dgm:prSet presAssocID="{2FF2CAFD-EFB6-48C1-8EA6-688E2AAB012F}" presName="text_5" presStyleLbl="node1" presStyleIdx="4" presStyleCnt="7" custLinFactNeighborX="1335" custLinFactNeighborY="-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D2FF5F-7A0A-43B7-8A86-1F9A8D06F877}" type="pres">
      <dgm:prSet presAssocID="{2FF2CAFD-EFB6-48C1-8EA6-688E2AAB012F}" presName="accent_5" presStyleCnt="0"/>
      <dgm:spPr/>
    </dgm:pt>
    <dgm:pt modelId="{5939CA33-5C90-4EA9-99C2-9E5EE8D50951}" type="pres">
      <dgm:prSet presAssocID="{2FF2CAFD-EFB6-48C1-8EA6-688E2AAB012F}" presName="accentRepeatNode" presStyleLbl="solidFgAcc1" presStyleIdx="4" presStyleCnt="7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94104E73-102D-4B7D-8F4D-12119A4D7794}" type="pres">
      <dgm:prSet presAssocID="{56E788A6-9247-4B97-8812-0E7FE84A1129}" presName="text_6" presStyleLbl="node1" presStyleIdx="5" presStyleCnt="7" custLinFactNeighborX="1291" custLinFactNeighborY="-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72DCC3-E336-4F30-9873-F4DA69FBFB15}" type="pres">
      <dgm:prSet presAssocID="{56E788A6-9247-4B97-8812-0E7FE84A1129}" presName="accent_6" presStyleCnt="0"/>
      <dgm:spPr/>
    </dgm:pt>
    <dgm:pt modelId="{62AC2BA4-A3DA-4E28-9C78-A7AF3B94D7D4}" type="pres">
      <dgm:prSet presAssocID="{56E788A6-9247-4B97-8812-0E7FE84A1129}" presName="accentRepeatNode" presStyleLbl="solidFgAcc1" presStyleIdx="5" presStyleCnt="7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96F80C2D-A2E9-401B-A620-463BB9351B8A}" type="pres">
      <dgm:prSet presAssocID="{C3DB34A9-A945-4080-9F67-F33C7D07B4E4}" presName="text_7" presStyleLbl="node1" presStyleIdx="6" presStyleCnt="7" custLinFactNeighborX="1219" custLinFactNeighborY="-1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6015A-0D88-4D29-B6BC-17D1005CAF34}" type="pres">
      <dgm:prSet presAssocID="{C3DB34A9-A945-4080-9F67-F33C7D07B4E4}" presName="accent_7" presStyleCnt="0"/>
      <dgm:spPr/>
    </dgm:pt>
    <dgm:pt modelId="{78CDBD4F-9489-46A1-8465-173D4C96A400}" type="pres">
      <dgm:prSet presAssocID="{C3DB34A9-A945-4080-9F67-F33C7D07B4E4}" presName="accentRepeatNode" presStyleLbl="solidFgAcc1" presStyleIdx="6" presStyleCnt="7"/>
      <dgm:spPr>
        <a:blipFill rotWithShape="0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450E9886-FF89-4E6F-B700-C91EEF16E723}" srcId="{05636ADC-8589-476E-A323-99B2C3CD1BD9}" destId="{1C740B47-25A0-4DA3-BC14-3660E3F0A096}" srcOrd="8" destOrd="0" parTransId="{2621969D-07F8-4A49-805A-86A1D74594DF}" sibTransId="{2ADDD3DA-39AB-4792-8712-B21C80403843}"/>
    <dgm:cxn modelId="{BD65EDF3-34F4-48F5-963C-FC672BE6B784}" type="presOf" srcId="{DE56A7BC-E904-401C-87DF-ECCE89861CD4}" destId="{E87B85C6-2D41-4A53-93E8-582262CDD5C6}" srcOrd="0" destOrd="0" presId="urn:microsoft.com/office/officeart/2008/layout/VerticalCurvedList"/>
    <dgm:cxn modelId="{F78D8A1E-D0D4-4CC7-9A66-A2ABBAE2E4FA}" srcId="{05636ADC-8589-476E-A323-99B2C3CD1BD9}" destId="{C3DB34A9-A945-4080-9F67-F33C7D07B4E4}" srcOrd="6" destOrd="0" parTransId="{F5435018-3E7D-4153-8E41-6F9BA2F2E313}" sibTransId="{6AF568AE-0032-47E6-840E-FA5829A14743}"/>
    <dgm:cxn modelId="{AACA41CC-4759-4DFA-85CB-F6913DC745A4}" srcId="{05636ADC-8589-476E-A323-99B2C3CD1BD9}" destId="{2FF2CAFD-EFB6-48C1-8EA6-688E2AAB012F}" srcOrd="4" destOrd="0" parTransId="{7AD042C7-497F-43ED-92E2-9F9C16A26F39}" sibTransId="{F5EC5E88-3B71-4E1E-8A7C-3A02570B25BD}"/>
    <dgm:cxn modelId="{93CF0DA1-85EC-4F64-9044-3ED89FD2DC4B}" type="presOf" srcId="{C3DB34A9-A945-4080-9F67-F33C7D07B4E4}" destId="{96F80C2D-A2E9-401B-A620-463BB9351B8A}" srcOrd="0" destOrd="0" presId="urn:microsoft.com/office/officeart/2008/layout/VerticalCurvedList"/>
    <dgm:cxn modelId="{F61C85C5-D509-4916-8159-4AF0C4DFFAF3}" srcId="{05636ADC-8589-476E-A323-99B2C3CD1BD9}" destId="{56E788A6-9247-4B97-8812-0E7FE84A1129}" srcOrd="5" destOrd="0" parTransId="{BC4F9F49-0C7E-4DFD-AB4E-AF46A2D00A28}" sibTransId="{BB7AFDA9-0862-4245-8D91-25E1EDBCD18C}"/>
    <dgm:cxn modelId="{C2B7964F-985B-4C29-B7C1-5D0F890F8675}" srcId="{05636ADC-8589-476E-A323-99B2C3CD1BD9}" destId="{86FCE450-F7E5-4C50-BD4F-8F8A40CA5DA0}" srcOrd="3" destOrd="0" parTransId="{D8B2D239-2B5D-4C96-BC1E-6F656F977AC0}" sibTransId="{D0921697-5754-40FF-837D-E49B2E268222}"/>
    <dgm:cxn modelId="{4F4A9DBB-07C0-434F-AEE6-50CCAF3D5D98}" type="presOf" srcId="{86FCE450-F7E5-4C50-BD4F-8F8A40CA5DA0}" destId="{D85C1D1E-1D83-4212-80A6-E67E971B47CE}" srcOrd="0" destOrd="0" presId="urn:microsoft.com/office/officeart/2008/layout/VerticalCurvedList"/>
    <dgm:cxn modelId="{DBD30FC5-7A4A-4F2D-A195-403343DBAF07}" type="presOf" srcId="{7C85356C-000F-4497-BB76-3A436FBDDC2D}" destId="{6F415268-9172-464A-9384-91CAEFDF7C86}" srcOrd="0" destOrd="0" presId="urn:microsoft.com/office/officeart/2008/layout/VerticalCurvedList"/>
    <dgm:cxn modelId="{29AE0FA0-6FEF-4E40-90C7-3E2A1AD0E483}" type="presOf" srcId="{56E788A6-9247-4B97-8812-0E7FE84A1129}" destId="{94104E73-102D-4B7D-8F4D-12119A4D7794}" srcOrd="0" destOrd="0" presId="urn:microsoft.com/office/officeart/2008/layout/VerticalCurvedList"/>
    <dgm:cxn modelId="{0804A939-B584-4804-81F4-F3EFF1AB3C9B}" srcId="{05636ADC-8589-476E-A323-99B2C3CD1BD9}" destId="{B9CCA544-C3FE-4D2A-87EA-7F4AC0ACE5EE}" srcOrd="2" destOrd="0" parTransId="{6A2746A2-AD0D-443D-9DD6-62DD18DFE1B5}" sibTransId="{1BDF118D-134D-478B-AAFF-2E885FC1D026}"/>
    <dgm:cxn modelId="{7E652412-CD43-4E24-A9F7-62CABA3F16CD}" type="presOf" srcId="{5856D66A-682B-4F8E-9E7F-E8D5E9FB6702}" destId="{280F53E7-17DD-48F7-98CF-4B6D94F8DFE3}" srcOrd="0" destOrd="0" presId="urn:microsoft.com/office/officeart/2008/layout/VerticalCurvedList"/>
    <dgm:cxn modelId="{5685E824-96D4-4A2D-9F21-35510716EC2F}" type="presOf" srcId="{2FF2CAFD-EFB6-48C1-8EA6-688E2AAB012F}" destId="{C8089DFA-AC54-4F04-A6DF-36DA57BE9099}" srcOrd="0" destOrd="0" presId="urn:microsoft.com/office/officeart/2008/layout/VerticalCurvedList"/>
    <dgm:cxn modelId="{C5B0F144-42A8-4C59-B32F-4FCBA7D8BAF2}" srcId="{05636ADC-8589-476E-A323-99B2C3CD1BD9}" destId="{DE56A7BC-E904-401C-87DF-ECCE89861CD4}" srcOrd="0" destOrd="0" parTransId="{C5B27C01-FD07-46EE-9A3D-F34DAA9EEF63}" sibTransId="{5856D66A-682B-4F8E-9E7F-E8D5E9FB6702}"/>
    <dgm:cxn modelId="{DD005A96-1370-44FB-A27D-9B4BDA69A8AC}" type="presOf" srcId="{B9CCA544-C3FE-4D2A-87EA-7F4AC0ACE5EE}" destId="{E5112F0E-4A79-403F-9271-5EC9AAD4A7C6}" srcOrd="0" destOrd="0" presId="urn:microsoft.com/office/officeart/2008/layout/VerticalCurvedList"/>
    <dgm:cxn modelId="{7FC97CF2-22B0-4887-AA25-1C57285A0352}" type="presOf" srcId="{05636ADC-8589-476E-A323-99B2C3CD1BD9}" destId="{D1DC0D63-6B4C-423A-A78F-8D44B542BE20}" srcOrd="0" destOrd="0" presId="urn:microsoft.com/office/officeart/2008/layout/VerticalCurvedList"/>
    <dgm:cxn modelId="{9185FF13-2CC4-456B-AD88-3D3A6C1C85F8}" srcId="{05636ADC-8589-476E-A323-99B2C3CD1BD9}" destId="{6770EEE2-34C4-4074-9D25-C15D2E69C1A1}" srcOrd="7" destOrd="0" parTransId="{332F10FA-80C3-4857-9C99-3EA41B64D591}" sibTransId="{A0547261-A957-4C76-A870-C24AFC5ACC90}"/>
    <dgm:cxn modelId="{B4BE06B8-4DB2-42C8-A16C-44E4FED74BA8}" srcId="{05636ADC-8589-476E-A323-99B2C3CD1BD9}" destId="{7C85356C-000F-4497-BB76-3A436FBDDC2D}" srcOrd="1" destOrd="0" parTransId="{9E5D1A5A-F349-42B8-A231-E9FE2BA127C8}" sibTransId="{CDB3BFF0-02DB-43AD-A3CB-7F3BED93A208}"/>
    <dgm:cxn modelId="{CBEB7DD0-FCAA-416C-AE0D-BE37A5314DC6}" type="presParOf" srcId="{D1DC0D63-6B4C-423A-A78F-8D44B542BE20}" destId="{0A483EE0-671E-42CA-BB4B-92824DE8C939}" srcOrd="0" destOrd="0" presId="urn:microsoft.com/office/officeart/2008/layout/VerticalCurvedList"/>
    <dgm:cxn modelId="{FBC3DF5B-F891-4E15-9DDA-DCA485F83C33}" type="presParOf" srcId="{0A483EE0-671E-42CA-BB4B-92824DE8C939}" destId="{009DFD85-6A4A-481B-A7AB-D802EBE54496}" srcOrd="0" destOrd="0" presId="urn:microsoft.com/office/officeart/2008/layout/VerticalCurvedList"/>
    <dgm:cxn modelId="{F046F6E7-30B8-4B29-9A8D-6F20A0FBC9C8}" type="presParOf" srcId="{009DFD85-6A4A-481B-A7AB-D802EBE54496}" destId="{996675AD-CA85-41A3-B0A5-825485B7AD03}" srcOrd="0" destOrd="0" presId="urn:microsoft.com/office/officeart/2008/layout/VerticalCurvedList"/>
    <dgm:cxn modelId="{40096F3F-C525-49BE-AF03-3AE21CCEF472}" type="presParOf" srcId="{009DFD85-6A4A-481B-A7AB-D802EBE54496}" destId="{280F53E7-17DD-48F7-98CF-4B6D94F8DFE3}" srcOrd="1" destOrd="0" presId="urn:microsoft.com/office/officeart/2008/layout/VerticalCurvedList"/>
    <dgm:cxn modelId="{4C777A1C-505F-4088-B8D4-741AA53B4895}" type="presParOf" srcId="{009DFD85-6A4A-481B-A7AB-D802EBE54496}" destId="{CF429D9B-95F4-4579-A4C4-40E5777F7062}" srcOrd="2" destOrd="0" presId="urn:microsoft.com/office/officeart/2008/layout/VerticalCurvedList"/>
    <dgm:cxn modelId="{472F25E7-A4FB-4DAB-819E-75A3DFFD3C62}" type="presParOf" srcId="{009DFD85-6A4A-481B-A7AB-D802EBE54496}" destId="{17EBD33F-8D79-4C22-BD00-EF3A52E8059C}" srcOrd="3" destOrd="0" presId="urn:microsoft.com/office/officeart/2008/layout/VerticalCurvedList"/>
    <dgm:cxn modelId="{AA3FAB14-E11A-4C83-867B-4C1BD8FF2B53}" type="presParOf" srcId="{0A483EE0-671E-42CA-BB4B-92824DE8C939}" destId="{E87B85C6-2D41-4A53-93E8-582262CDD5C6}" srcOrd="1" destOrd="0" presId="urn:microsoft.com/office/officeart/2008/layout/VerticalCurvedList"/>
    <dgm:cxn modelId="{BF80752E-AFD2-4C68-9D0B-BFBAE88BA2A7}" type="presParOf" srcId="{0A483EE0-671E-42CA-BB4B-92824DE8C939}" destId="{849AD26C-459F-475A-8030-1215EBF20245}" srcOrd="2" destOrd="0" presId="urn:microsoft.com/office/officeart/2008/layout/VerticalCurvedList"/>
    <dgm:cxn modelId="{D2150669-E6D5-48C7-B03A-3AC1891E3688}" type="presParOf" srcId="{849AD26C-459F-475A-8030-1215EBF20245}" destId="{16D9C852-C621-4CA1-A193-27BA3FC9C910}" srcOrd="0" destOrd="0" presId="urn:microsoft.com/office/officeart/2008/layout/VerticalCurvedList"/>
    <dgm:cxn modelId="{851807E8-2D5B-4613-A3E0-D786BB3E46A6}" type="presParOf" srcId="{0A483EE0-671E-42CA-BB4B-92824DE8C939}" destId="{6F415268-9172-464A-9384-91CAEFDF7C86}" srcOrd="3" destOrd="0" presId="urn:microsoft.com/office/officeart/2008/layout/VerticalCurvedList"/>
    <dgm:cxn modelId="{DE484EF2-7713-45EA-915F-792D1F4E3ABA}" type="presParOf" srcId="{0A483EE0-671E-42CA-BB4B-92824DE8C939}" destId="{92E4DECC-9B80-4664-9405-AC6C014DFBD1}" srcOrd="4" destOrd="0" presId="urn:microsoft.com/office/officeart/2008/layout/VerticalCurvedList"/>
    <dgm:cxn modelId="{D622E1D1-3BA0-4FE3-823D-5577519E67F3}" type="presParOf" srcId="{92E4DECC-9B80-4664-9405-AC6C014DFBD1}" destId="{6EFA3D06-DA8F-43F9-A13B-0FE8E87396D7}" srcOrd="0" destOrd="0" presId="urn:microsoft.com/office/officeart/2008/layout/VerticalCurvedList"/>
    <dgm:cxn modelId="{C2E19508-BD1E-45FB-8B97-FFE95CE015A9}" type="presParOf" srcId="{0A483EE0-671E-42CA-BB4B-92824DE8C939}" destId="{E5112F0E-4A79-403F-9271-5EC9AAD4A7C6}" srcOrd="5" destOrd="0" presId="urn:microsoft.com/office/officeart/2008/layout/VerticalCurvedList"/>
    <dgm:cxn modelId="{60E8CF4B-5C25-4CA9-905B-87C4D6F83E8F}" type="presParOf" srcId="{0A483EE0-671E-42CA-BB4B-92824DE8C939}" destId="{CFA48567-0610-49A6-8340-053FCB1BE7AA}" srcOrd="6" destOrd="0" presId="urn:microsoft.com/office/officeart/2008/layout/VerticalCurvedList"/>
    <dgm:cxn modelId="{37BCB7AE-D40B-4BA2-BE60-CCA7B2A46A62}" type="presParOf" srcId="{CFA48567-0610-49A6-8340-053FCB1BE7AA}" destId="{04B5FE54-738D-4B56-99E9-8810AC712E62}" srcOrd="0" destOrd="0" presId="urn:microsoft.com/office/officeart/2008/layout/VerticalCurvedList"/>
    <dgm:cxn modelId="{1F1395FB-1F34-42C7-B863-E479F35344D7}" type="presParOf" srcId="{0A483EE0-671E-42CA-BB4B-92824DE8C939}" destId="{D85C1D1E-1D83-4212-80A6-E67E971B47CE}" srcOrd="7" destOrd="0" presId="urn:microsoft.com/office/officeart/2008/layout/VerticalCurvedList"/>
    <dgm:cxn modelId="{97ADBEF4-EBC8-4877-991E-CCB9A6415181}" type="presParOf" srcId="{0A483EE0-671E-42CA-BB4B-92824DE8C939}" destId="{080D9025-5EB2-4144-956A-C658D7A59D48}" srcOrd="8" destOrd="0" presId="urn:microsoft.com/office/officeart/2008/layout/VerticalCurvedList"/>
    <dgm:cxn modelId="{E58A53E4-8D66-40FF-B84B-6C35F42DB4E9}" type="presParOf" srcId="{080D9025-5EB2-4144-956A-C658D7A59D48}" destId="{BE5502BF-F39F-4E61-8157-ED84E9548687}" srcOrd="0" destOrd="0" presId="urn:microsoft.com/office/officeart/2008/layout/VerticalCurvedList"/>
    <dgm:cxn modelId="{32F9AB3F-0719-4426-AA61-9167E92B6722}" type="presParOf" srcId="{0A483EE0-671E-42CA-BB4B-92824DE8C939}" destId="{C8089DFA-AC54-4F04-A6DF-36DA57BE9099}" srcOrd="9" destOrd="0" presId="urn:microsoft.com/office/officeart/2008/layout/VerticalCurvedList"/>
    <dgm:cxn modelId="{AE4B2098-7A02-4852-91A1-F335F7B7F395}" type="presParOf" srcId="{0A483EE0-671E-42CA-BB4B-92824DE8C939}" destId="{76D2FF5F-7A0A-43B7-8A86-1F9A8D06F877}" srcOrd="10" destOrd="0" presId="urn:microsoft.com/office/officeart/2008/layout/VerticalCurvedList"/>
    <dgm:cxn modelId="{9CD9AC99-CB97-4430-A342-469652319DB9}" type="presParOf" srcId="{76D2FF5F-7A0A-43B7-8A86-1F9A8D06F877}" destId="{5939CA33-5C90-4EA9-99C2-9E5EE8D50951}" srcOrd="0" destOrd="0" presId="urn:microsoft.com/office/officeart/2008/layout/VerticalCurvedList"/>
    <dgm:cxn modelId="{F74A028F-CCDC-4DCE-AFC0-BED7E6E214BD}" type="presParOf" srcId="{0A483EE0-671E-42CA-BB4B-92824DE8C939}" destId="{94104E73-102D-4B7D-8F4D-12119A4D7794}" srcOrd="11" destOrd="0" presId="urn:microsoft.com/office/officeart/2008/layout/VerticalCurvedList"/>
    <dgm:cxn modelId="{4DAC3D8F-0BAC-41E5-8115-07F970632C29}" type="presParOf" srcId="{0A483EE0-671E-42CA-BB4B-92824DE8C939}" destId="{8572DCC3-E336-4F30-9873-F4DA69FBFB15}" srcOrd="12" destOrd="0" presId="urn:microsoft.com/office/officeart/2008/layout/VerticalCurvedList"/>
    <dgm:cxn modelId="{C9C8C21E-EC31-4FEA-904B-8DD7E1CEC5A2}" type="presParOf" srcId="{8572DCC3-E336-4F30-9873-F4DA69FBFB15}" destId="{62AC2BA4-A3DA-4E28-9C78-A7AF3B94D7D4}" srcOrd="0" destOrd="0" presId="urn:microsoft.com/office/officeart/2008/layout/VerticalCurvedList"/>
    <dgm:cxn modelId="{A1A1E56D-0E23-4F4A-AE71-A4D47A752B77}" type="presParOf" srcId="{0A483EE0-671E-42CA-BB4B-92824DE8C939}" destId="{96F80C2D-A2E9-401B-A620-463BB9351B8A}" srcOrd="13" destOrd="0" presId="urn:microsoft.com/office/officeart/2008/layout/VerticalCurvedList"/>
    <dgm:cxn modelId="{C2B97D47-78E4-4A40-B221-71CD3813DA32}" type="presParOf" srcId="{0A483EE0-671E-42CA-BB4B-92824DE8C939}" destId="{6196015A-0D88-4D29-B6BC-17D1005CAF34}" srcOrd="14" destOrd="0" presId="urn:microsoft.com/office/officeart/2008/layout/VerticalCurvedList"/>
    <dgm:cxn modelId="{00FF2D5E-C8A2-45B4-8E77-2BA57A846149}" type="presParOf" srcId="{6196015A-0D88-4D29-B6BC-17D1005CAF34}" destId="{78CDBD4F-9489-46A1-8465-173D4C96A4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FC7FDB-E7AA-4E90-BE80-6EBDC0FD056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7E38EA-CD9B-4029-A829-81CDE106F24F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1099,4 млн. руб.  102 %</a:t>
          </a:r>
          <a:endParaRPr lang="ru-RU" sz="1400" dirty="0">
            <a:solidFill>
              <a:srgbClr val="FF0000"/>
            </a:solidFill>
          </a:endParaRPr>
        </a:p>
      </dgm:t>
    </dgm:pt>
    <dgm:pt modelId="{2109C08F-35B7-480A-B939-5E3961F0E173}" type="parTrans" cxnId="{677A9FF4-94EA-4C34-8C2D-C1759745B6A5}">
      <dgm:prSet/>
      <dgm:spPr/>
      <dgm:t>
        <a:bodyPr/>
        <a:lstStyle/>
        <a:p>
          <a:endParaRPr lang="ru-RU"/>
        </a:p>
      </dgm:t>
    </dgm:pt>
    <dgm:pt modelId="{7B4591DD-997C-4CEF-A384-64ABBCD91ADC}" type="sibTrans" cxnId="{677A9FF4-94EA-4C34-8C2D-C1759745B6A5}">
      <dgm:prSet/>
      <dgm:spPr/>
      <dgm:t>
        <a:bodyPr/>
        <a:lstStyle/>
        <a:p>
          <a:endParaRPr lang="ru-RU"/>
        </a:p>
      </dgm:t>
    </dgm:pt>
    <dgm:pt modelId="{0E7EB6E0-B8CB-4AFD-B19A-DB446537C8DA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оборот общественного питания </a:t>
          </a:r>
          <a:endParaRPr lang="ru-RU" sz="1400" dirty="0">
            <a:solidFill>
              <a:schemeClr val="tx1"/>
            </a:solidFill>
          </a:endParaRPr>
        </a:p>
      </dgm:t>
    </dgm:pt>
    <dgm:pt modelId="{B37B5B65-733A-460A-AB99-FF809A30BBB7}" type="parTrans" cxnId="{99A58F72-65AE-4433-85A9-26395EE92184}">
      <dgm:prSet/>
      <dgm:spPr/>
      <dgm:t>
        <a:bodyPr/>
        <a:lstStyle/>
        <a:p>
          <a:endParaRPr lang="ru-RU"/>
        </a:p>
      </dgm:t>
    </dgm:pt>
    <dgm:pt modelId="{00A747BE-768C-4BD4-B77F-9ED67AA3E2EB}" type="sibTrans" cxnId="{99A58F72-65AE-4433-85A9-26395EE92184}">
      <dgm:prSet/>
      <dgm:spPr/>
      <dgm:t>
        <a:bodyPr/>
        <a:lstStyle/>
        <a:p>
          <a:endParaRPr lang="ru-RU"/>
        </a:p>
      </dgm:t>
    </dgm:pt>
    <dgm:pt modelId="{3ABA4704-7034-4EC0-B380-E350B255AD34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97,6 млн. руб.  106 %; </a:t>
          </a:r>
          <a:endParaRPr lang="ru-RU" sz="1400" dirty="0">
            <a:solidFill>
              <a:srgbClr val="FF0000"/>
            </a:solidFill>
          </a:endParaRPr>
        </a:p>
      </dgm:t>
    </dgm:pt>
    <dgm:pt modelId="{9F5B5887-83FA-49BF-A697-16B72BC9F218}" type="parTrans" cxnId="{4F32E99E-259D-4160-BB6A-52CB42E0EB87}">
      <dgm:prSet/>
      <dgm:spPr/>
      <dgm:t>
        <a:bodyPr/>
        <a:lstStyle/>
        <a:p>
          <a:endParaRPr lang="ru-RU"/>
        </a:p>
      </dgm:t>
    </dgm:pt>
    <dgm:pt modelId="{CCF92848-9890-4F2C-AA74-54314883D853}" type="sibTrans" cxnId="{4F32E99E-259D-4160-BB6A-52CB42E0EB87}">
      <dgm:prSet/>
      <dgm:spPr/>
      <dgm:t>
        <a:bodyPr/>
        <a:lstStyle/>
        <a:p>
          <a:endParaRPr lang="ru-RU"/>
        </a:p>
      </dgm:t>
    </dgm:pt>
    <dgm:pt modelId="{9304643D-BBEB-4CA2-ACA8-10C8571A8E55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заготовительный  оборот </a:t>
          </a:r>
          <a:endParaRPr lang="ru-RU" sz="1400" dirty="0">
            <a:solidFill>
              <a:schemeClr val="tx1"/>
            </a:solidFill>
          </a:endParaRPr>
        </a:p>
      </dgm:t>
    </dgm:pt>
    <dgm:pt modelId="{26762C43-1DD0-451F-AD92-0CB1EB42DD5F}" type="parTrans" cxnId="{E5C680EC-6EE7-403A-925F-EDFD08464095}">
      <dgm:prSet/>
      <dgm:spPr/>
      <dgm:t>
        <a:bodyPr/>
        <a:lstStyle/>
        <a:p>
          <a:endParaRPr lang="ru-RU"/>
        </a:p>
      </dgm:t>
    </dgm:pt>
    <dgm:pt modelId="{2E8EC96A-4237-4D25-B008-DD382103346D}" type="sibTrans" cxnId="{E5C680EC-6EE7-403A-925F-EDFD08464095}">
      <dgm:prSet/>
      <dgm:spPr/>
      <dgm:t>
        <a:bodyPr/>
        <a:lstStyle/>
        <a:p>
          <a:endParaRPr lang="ru-RU"/>
        </a:p>
      </dgm:t>
    </dgm:pt>
    <dgm:pt modelId="{D727524A-51C7-46FE-A7F7-40988D0740DD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332,6  млн. руб.    102 %;</a:t>
          </a:r>
          <a:endParaRPr lang="ru-RU" sz="1400" dirty="0">
            <a:solidFill>
              <a:srgbClr val="FF0000"/>
            </a:solidFill>
          </a:endParaRPr>
        </a:p>
      </dgm:t>
    </dgm:pt>
    <dgm:pt modelId="{51AF1FB6-5FB5-4383-A27E-7BD26FCA108B}" type="parTrans" cxnId="{4476CD8B-A6F3-4E5E-8314-C4DA262FD9E2}">
      <dgm:prSet/>
      <dgm:spPr/>
      <dgm:t>
        <a:bodyPr/>
        <a:lstStyle/>
        <a:p>
          <a:endParaRPr lang="ru-RU"/>
        </a:p>
      </dgm:t>
    </dgm:pt>
    <dgm:pt modelId="{4AC55498-0B8B-437D-83B4-49ABB97DE743}" type="sibTrans" cxnId="{4476CD8B-A6F3-4E5E-8314-C4DA262FD9E2}">
      <dgm:prSet/>
      <dgm:spPr/>
      <dgm:t>
        <a:bodyPr/>
        <a:lstStyle/>
        <a:p>
          <a:endParaRPr lang="ru-RU"/>
        </a:p>
      </dgm:t>
    </dgm:pt>
    <dgm:pt modelId="{1804CBBE-C903-4BA2-8FBE-FA30BCDA4064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объем  производства</a:t>
          </a:r>
          <a:endParaRPr lang="ru-RU" sz="1400" dirty="0">
            <a:solidFill>
              <a:schemeClr val="tx1"/>
            </a:solidFill>
          </a:endParaRPr>
        </a:p>
      </dgm:t>
    </dgm:pt>
    <dgm:pt modelId="{5E19DA47-2832-48FC-B521-DEEE7153EC00}" type="parTrans" cxnId="{7B422E9E-0CFC-40C7-A970-3D600F93BC66}">
      <dgm:prSet/>
      <dgm:spPr/>
      <dgm:t>
        <a:bodyPr/>
        <a:lstStyle/>
        <a:p>
          <a:endParaRPr lang="ru-RU"/>
        </a:p>
      </dgm:t>
    </dgm:pt>
    <dgm:pt modelId="{ACC8C9BF-ACC0-461D-8362-39928718BCAB}" type="sibTrans" cxnId="{7B422E9E-0CFC-40C7-A970-3D600F93BC66}">
      <dgm:prSet/>
      <dgm:spPr/>
      <dgm:t>
        <a:bodyPr/>
        <a:lstStyle/>
        <a:p>
          <a:endParaRPr lang="ru-RU"/>
        </a:p>
      </dgm:t>
    </dgm:pt>
    <dgm:pt modelId="{CDB34202-1864-459B-B366-2439C4890417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79,3  млн. руб. 101  % </a:t>
          </a:r>
          <a:endParaRPr lang="ru-RU" sz="1400" dirty="0">
            <a:solidFill>
              <a:srgbClr val="FF0000"/>
            </a:solidFill>
          </a:endParaRPr>
        </a:p>
      </dgm:t>
    </dgm:pt>
    <dgm:pt modelId="{66E97593-69CE-40B1-8BBF-E8E274A55009}" type="parTrans" cxnId="{157F38E8-0FF1-45D5-B47D-11DBAAF552A6}">
      <dgm:prSet/>
      <dgm:spPr/>
      <dgm:t>
        <a:bodyPr/>
        <a:lstStyle/>
        <a:p>
          <a:endParaRPr lang="ru-RU"/>
        </a:p>
      </dgm:t>
    </dgm:pt>
    <dgm:pt modelId="{8518E1FF-4781-4E48-A6F6-0BF32D8F4FA2}" type="sibTrans" cxnId="{157F38E8-0FF1-45D5-B47D-11DBAAF552A6}">
      <dgm:prSet/>
      <dgm:spPr/>
      <dgm:t>
        <a:bodyPr/>
        <a:lstStyle/>
        <a:p>
          <a:endParaRPr lang="ru-RU"/>
        </a:p>
      </dgm:t>
    </dgm:pt>
    <dgm:pt modelId="{0C60D857-B540-401C-80F1-EAB6EB8618FF}">
      <dgm:prSet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</a:rPr>
            <a:t>платные  услуги</a:t>
          </a:r>
          <a:endParaRPr lang="ru-RU" sz="1400">
            <a:solidFill>
              <a:schemeClr val="tx1"/>
            </a:solidFill>
          </a:endParaRPr>
        </a:p>
      </dgm:t>
    </dgm:pt>
    <dgm:pt modelId="{78286292-4921-4670-AB91-052C72CB6A40}" type="parTrans" cxnId="{A4D93A89-C013-4560-88B5-AD2C8E545605}">
      <dgm:prSet/>
      <dgm:spPr/>
      <dgm:t>
        <a:bodyPr/>
        <a:lstStyle/>
        <a:p>
          <a:endParaRPr lang="ru-RU"/>
        </a:p>
      </dgm:t>
    </dgm:pt>
    <dgm:pt modelId="{1BABDF44-DBA7-4C24-8D0B-1930495A0FDF}" type="sibTrans" cxnId="{A4D93A89-C013-4560-88B5-AD2C8E545605}">
      <dgm:prSet/>
      <dgm:spPr/>
      <dgm:t>
        <a:bodyPr/>
        <a:lstStyle/>
        <a:p>
          <a:endParaRPr lang="ru-RU"/>
        </a:p>
      </dgm:t>
    </dgm:pt>
    <dgm:pt modelId="{7B058777-5591-4AA0-B19C-1764C893BE42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20,8    млн. руб. 106 % </a:t>
          </a:r>
          <a:endParaRPr lang="ru-RU" sz="1400" dirty="0">
            <a:solidFill>
              <a:srgbClr val="FF0000"/>
            </a:solidFill>
          </a:endParaRPr>
        </a:p>
      </dgm:t>
    </dgm:pt>
    <dgm:pt modelId="{A84AFFEF-B41A-4393-B545-D48A8A77F43A}" type="parTrans" cxnId="{859FEEBE-F4E8-456D-A241-8FA24E551310}">
      <dgm:prSet/>
      <dgm:spPr/>
      <dgm:t>
        <a:bodyPr/>
        <a:lstStyle/>
        <a:p>
          <a:endParaRPr lang="ru-RU"/>
        </a:p>
      </dgm:t>
    </dgm:pt>
    <dgm:pt modelId="{40957FED-443A-48EA-A6EE-729E4A2312DE}" type="sibTrans" cxnId="{859FEEBE-F4E8-456D-A241-8FA24E551310}">
      <dgm:prSet/>
      <dgm:spPr/>
      <dgm:t>
        <a:bodyPr/>
        <a:lstStyle/>
        <a:p>
          <a:endParaRPr lang="ru-RU"/>
        </a:p>
      </dgm:t>
    </dgm:pt>
    <dgm:pt modelId="{1DDD69EC-74C6-4BFD-AA65-2FC03E20CAC2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оборот  оптовой торговли  </a:t>
          </a:r>
          <a:endParaRPr lang="ru-RU" sz="1400" dirty="0">
            <a:solidFill>
              <a:schemeClr val="tx1"/>
            </a:solidFill>
          </a:endParaRPr>
        </a:p>
      </dgm:t>
    </dgm:pt>
    <dgm:pt modelId="{FB311BCD-48A2-4D21-AE84-661E599C0715}" type="parTrans" cxnId="{EAA4BD3D-73DB-43D7-9FC3-FC22EE5DF86F}">
      <dgm:prSet/>
      <dgm:spPr/>
      <dgm:t>
        <a:bodyPr/>
        <a:lstStyle/>
        <a:p>
          <a:endParaRPr lang="ru-RU"/>
        </a:p>
      </dgm:t>
    </dgm:pt>
    <dgm:pt modelId="{46634465-96D9-4105-9474-6FE824A9E87D}" type="sibTrans" cxnId="{EAA4BD3D-73DB-43D7-9FC3-FC22EE5DF86F}">
      <dgm:prSet/>
      <dgm:spPr/>
      <dgm:t>
        <a:bodyPr/>
        <a:lstStyle/>
        <a:p>
          <a:endParaRPr lang="ru-RU"/>
        </a:p>
      </dgm:t>
    </dgm:pt>
    <dgm:pt modelId="{2A292A61-BBC3-4CEC-AC11-2D13A1762542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14,1 </a:t>
          </a:r>
          <a:r>
            <a:rPr lang="ru-RU" sz="1400" dirty="0" err="1" smtClean="0">
              <a:solidFill>
                <a:srgbClr val="FF0000"/>
              </a:solidFill>
            </a:rPr>
            <a:t>млн.руб</a:t>
          </a:r>
          <a:r>
            <a:rPr lang="ru-RU" sz="1400" dirty="0" smtClean="0">
              <a:solidFill>
                <a:srgbClr val="FF0000"/>
              </a:solidFill>
            </a:rPr>
            <a:t>. 101%</a:t>
          </a:r>
          <a:endParaRPr lang="ru-RU" sz="1400" dirty="0">
            <a:solidFill>
              <a:srgbClr val="FF0000"/>
            </a:solidFill>
          </a:endParaRPr>
        </a:p>
      </dgm:t>
    </dgm:pt>
    <dgm:pt modelId="{050ABA75-64D4-4153-94AA-887AB8BFA622}" type="parTrans" cxnId="{47763DC3-7439-4D51-A449-9A54F0A8E0D0}">
      <dgm:prSet/>
      <dgm:spPr/>
      <dgm:t>
        <a:bodyPr/>
        <a:lstStyle/>
        <a:p>
          <a:endParaRPr lang="ru-RU"/>
        </a:p>
      </dgm:t>
    </dgm:pt>
    <dgm:pt modelId="{C48B7E61-64DE-49DE-A1B5-6476DD48C94B}" type="sibTrans" cxnId="{47763DC3-7439-4D51-A449-9A54F0A8E0D0}">
      <dgm:prSet/>
      <dgm:spPr/>
      <dgm:t>
        <a:bodyPr/>
        <a:lstStyle/>
        <a:p>
          <a:endParaRPr lang="ru-RU"/>
        </a:p>
      </dgm:t>
    </dgm:pt>
    <dgm:pt modelId="{EB204E31-BF55-4175-85AC-96CD233BC0E2}">
      <dgm:prSet custT="1"/>
      <dgm:spPr/>
      <dgm:t>
        <a:bodyPr/>
        <a:lstStyle/>
        <a:p>
          <a:r>
            <a:rPr lang="ru-RU" sz="1400" smtClean="0">
              <a:solidFill>
                <a:schemeClr val="tx1"/>
              </a:solidFill>
            </a:rPr>
            <a:t>другие  виды  деятельности </a:t>
          </a:r>
          <a:endParaRPr lang="ru-RU" sz="1400">
            <a:solidFill>
              <a:schemeClr val="tx1"/>
            </a:solidFill>
          </a:endParaRPr>
        </a:p>
      </dgm:t>
    </dgm:pt>
    <dgm:pt modelId="{F4CDB4EA-55D3-45E6-BD80-7CD7A2F1E5CE}" type="parTrans" cxnId="{4759F798-CDCB-425D-B219-8D0216E2B2ED}">
      <dgm:prSet/>
      <dgm:spPr/>
      <dgm:t>
        <a:bodyPr/>
        <a:lstStyle/>
        <a:p>
          <a:endParaRPr lang="ru-RU"/>
        </a:p>
      </dgm:t>
    </dgm:pt>
    <dgm:pt modelId="{455988E9-1509-400F-AC99-B47561F565DF}" type="sibTrans" cxnId="{4759F798-CDCB-425D-B219-8D0216E2B2ED}">
      <dgm:prSet/>
      <dgm:spPr/>
      <dgm:t>
        <a:bodyPr/>
        <a:lstStyle/>
        <a:p>
          <a:endParaRPr lang="ru-RU"/>
        </a:p>
      </dgm:t>
    </dgm:pt>
    <dgm:pt modelId="{C5A0A28E-5263-428B-A20D-86ADDFE8B59B}">
      <dgm:prSet custT="1"/>
      <dgm:spPr/>
      <dgm:t>
        <a:bodyPr/>
        <a:lstStyle/>
        <a:p>
          <a:r>
            <a:rPr lang="ru-RU" sz="1400" dirty="0" smtClean="0">
              <a:solidFill>
                <a:srgbClr val="FF0000"/>
              </a:solidFill>
            </a:rPr>
            <a:t>69,6 млн. </a:t>
          </a:r>
          <a:r>
            <a:rPr lang="ru-RU" sz="1400" dirty="0" err="1" smtClean="0">
              <a:solidFill>
                <a:srgbClr val="FF0000"/>
              </a:solidFill>
            </a:rPr>
            <a:t>руб</a:t>
          </a:r>
          <a:r>
            <a:rPr lang="ru-RU" sz="1400" dirty="0" smtClean="0">
              <a:solidFill>
                <a:srgbClr val="FF0000"/>
              </a:solidFill>
            </a:rPr>
            <a:t> 102%</a:t>
          </a:r>
          <a:endParaRPr lang="ru-RU" sz="1400" dirty="0">
            <a:solidFill>
              <a:srgbClr val="FF0000"/>
            </a:solidFill>
          </a:endParaRPr>
        </a:p>
      </dgm:t>
    </dgm:pt>
    <dgm:pt modelId="{B7620B38-7566-4BE2-8ADA-1449DC63D545}" type="parTrans" cxnId="{0C6B1B2C-3BFA-4968-B935-84E70AAE4421}">
      <dgm:prSet/>
      <dgm:spPr/>
      <dgm:t>
        <a:bodyPr/>
        <a:lstStyle/>
        <a:p>
          <a:endParaRPr lang="ru-RU"/>
        </a:p>
      </dgm:t>
    </dgm:pt>
    <dgm:pt modelId="{41E64FEE-FEAB-4425-B9D8-42713C7232D7}" type="sibTrans" cxnId="{0C6B1B2C-3BFA-4968-B935-84E70AAE4421}">
      <dgm:prSet/>
      <dgm:spPr/>
      <dgm:t>
        <a:bodyPr/>
        <a:lstStyle/>
        <a:p>
          <a:endParaRPr lang="ru-RU"/>
        </a:p>
      </dgm:t>
    </dgm:pt>
    <dgm:pt modelId="{61806870-E418-4FDF-B1BF-7CFD3976E94B}">
      <dgm:prSet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Совокупный  </a:t>
          </a:r>
          <a:r>
            <a:rPr lang="ru-RU" sz="1400" b="1" smtClean="0">
              <a:solidFill>
                <a:schemeClr val="tx1"/>
              </a:solidFill>
            </a:rPr>
            <a:t>объем  деятельности</a:t>
          </a:r>
          <a:endParaRPr lang="ru-RU" sz="1400" b="1" dirty="0">
            <a:solidFill>
              <a:schemeClr val="tx1"/>
            </a:solidFill>
          </a:endParaRPr>
        </a:p>
      </dgm:t>
    </dgm:pt>
    <dgm:pt modelId="{26CEC6F6-89F2-4D95-8557-8B84C0B0BE82}" type="parTrans" cxnId="{8E6725FC-488D-4EFF-BE96-19145AF7E1A7}">
      <dgm:prSet/>
      <dgm:spPr/>
      <dgm:t>
        <a:bodyPr/>
        <a:lstStyle/>
        <a:p>
          <a:endParaRPr lang="ru-RU"/>
        </a:p>
      </dgm:t>
    </dgm:pt>
    <dgm:pt modelId="{C40EE8CA-3AF9-48EE-9D93-9B82F44FA490}" type="sibTrans" cxnId="{8E6725FC-488D-4EFF-BE96-19145AF7E1A7}">
      <dgm:prSet/>
      <dgm:spPr/>
      <dgm:t>
        <a:bodyPr/>
        <a:lstStyle/>
        <a:p>
          <a:endParaRPr lang="ru-RU"/>
        </a:p>
      </dgm:t>
    </dgm:pt>
    <dgm:pt modelId="{4ED66DA3-DEBE-46EF-89CC-F1C83C55F017}">
      <dgm:prSet custT="1"/>
      <dgm:spPr/>
      <dgm:t>
        <a:bodyPr/>
        <a:lstStyle/>
        <a:p>
          <a:r>
            <a:rPr lang="ru-RU" sz="1400" b="1" dirty="0" smtClean="0">
              <a:solidFill>
                <a:srgbClr val="FF0000"/>
              </a:solidFill>
            </a:rPr>
            <a:t>1 713,3 млн. руб</a:t>
          </a:r>
          <a:r>
            <a:rPr lang="ru-RU" sz="1400" dirty="0" smtClean="0">
              <a:solidFill>
                <a:srgbClr val="FF0000"/>
              </a:solidFill>
            </a:rPr>
            <a:t>.   102 % </a:t>
          </a:r>
          <a:r>
            <a:rPr lang="ru-RU" sz="1400" dirty="0" smtClean="0">
              <a:solidFill>
                <a:schemeClr val="tx1"/>
              </a:solidFill>
            </a:rPr>
            <a:t>к  уровню  прошлого  года </a:t>
          </a:r>
          <a:endParaRPr lang="ru-RU" sz="1400" dirty="0">
            <a:solidFill>
              <a:schemeClr val="tx1"/>
            </a:solidFill>
          </a:endParaRPr>
        </a:p>
      </dgm:t>
    </dgm:pt>
    <dgm:pt modelId="{251D983D-0328-47A6-9144-C39C55D8D06A}" type="parTrans" cxnId="{B31E67B4-A302-4292-A325-A4D7089CBC49}">
      <dgm:prSet/>
      <dgm:spPr/>
      <dgm:t>
        <a:bodyPr/>
        <a:lstStyle/>
        <a:p>
          <a:endParaRPr lang="ru-RU"/>
        </a:p>
      </dgm:t>
    </dgm:pt>
    <dgm:pt modelId="{327A7874-ED7B-4F47-B173-9CE98FF43CB0}" type="sibTrans" cxnId="{B31E67B4-A302-4292-A325-A4D7089CBC49}">
      <dgm:prSet/>
      <dgm:spPr/>
      <dgm:t>
        <a:bodyPr/>
        <a:lstStyle/>
        <a:p>
          <a:endParaRPr lang="ru-RU"/>
        </a:p>
      </dgm:t>
    </dgm:pt>
    <dgm:pt modelId="{A30B3A43-EE1A-4A1D-A5A8-D0D2162553F6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оборот розничной торговли </a:t>
          </a:r>
          <a:endParaRPr lang="ru-RU" sz="1400" dirty="0">
            <a:solidFill>
              <a:schemeClr val="tx1"/>
            </a:solidFill>
          </a:endParaRPr>
        </a:p>
      </dgm:t>
    </dgm:pt>
    <dgm:pt modelId="{8F995F95-E770-4344-B975-E0E9FE8731D3}" type="sibTrans" cxnId="{9EFEE4D8-9FB3-417C-ACCC-BA248C951C86}">
      <dgm:prSet/>
      <dgm:spPr/>
      <dgm:t>
        <a:bodyPr/>
        <a:lstStyle/>
        <a:p>
          <a:endParaRPr lang="ru-RU"/>
        </a:p>
      </dgm:t>
    </dgm:pt>
    <dgm:pt modelId="{143F2021-FAC7-4731-A150-786922F2EF5C}" type="parTrans" cxnId="{9EFEE4D8-9FB3-417C-ACCC-BA248C951C86}">
      <dgm:prSet/>
      <dgm:spPr/>
      <dgm:t>
        <a:bodyPr/>
        <a:lstStyle/>
        <a:p>
          <a:endParaRPr lang="ru-RU"/>
        </a:p>
      </dgm:t>
    </dgm:pt>
    <dgm:pt modelId="{06F83498-1F8A-4087-999C-A60EE2DB6DE3}">
      <dgm:prSet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</a:rPr>
            <a:t>В том числе:</a:t>
          </a:r>
          <a:endParaRPr lang="ru-RU" sz="1400" dirty="0">
            <a:solidFill>
              <a:schemeClr val="tx1"/>
            </a:solidFill>
          </a:endParaRPr>
        </a:p>
      </dgm:t>
    </dgm:pt>
    <dgm:pt modelId="{FCC2E50E-2D6D-4F87-90A2-3CC90F84D3B5}" type="parTrans" cxnId="{79D445FC-6A0A-429A-BA0F-EC9CA636B6FD}">
      <dgm:prSet/>
      <dgm:spPr/>
      <dgm:t>
        <a:bodyPr/>
        <a:lstStyle/>
        <a:p>
          <a:endParaRPr lang="ru-RU"/>
        </a:p>
      </dgm:t>
    </dgm:pt>
    <dgm:pt modelId="{A5C94C9E-AC92-4D61-BD38-4A6424CB5257}" type="sibTrans" cxnId="{79D445FC-6A0A-429A-BA0F-EC9CA636B6FD}">
      <dgm:prSet/>
      <dgm:spPr/>
      <dgm:t>
        <a:bodyPr/>
        <a:lstStyle/>
        <a:p>
          <a:endParaRPr lang="ru-RU"/>
        </a:p>
      </dgm:t>
    </dgm:pt>
    <dgm:pt modelId="{BC27718E-5564-41A9-A9BC-51F476E09490}" type="pres">
      <dgm:prSet presAssocID="{88FC7FDB-E7AA-4E90-BE80-6EBDC0FD05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D71DA6-696A-443A-96C3-C400A2323F23}" type="pres">
      <dgm:prSet presAssocID="{61806870-E418-4FDF-B1BF-7CFD3976E94B}" presName="parentLin" presStyleCnt="0"/>
      <dgm:spPr/>
    </dgm:pt>
    <dgm:pt modelId="{F6C30396-7841-4251-9A52-2F6C674BB0D1}" type="pres">
      <dgm:prSet presAssocID="{61806870-E418-4FDF-B1BF-7CFD3976E94B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ACAC4ADD-2E40-436D-B012-E438621DBFE3}" type="pres">
      <dgm:prSet presAssocID="{61806870-E418-4FDF-B1BF-7CFD3976E94B}" presName="parentText" presStyleLbl="node1" presStyleIdx="0" presStyleCnt="8" custScaleY="960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0A941E-31B2-4D43-81B8-259EFBCDF2BF}" type="pres">
      <dgm:prSet presAssocID="{61806870-E418-4FDF-B1BF-7CFD3976E94B}" presName="negativeSpace" presStyleCnt="0"/>
      <dgm:spPr/>
    </dgm:pt>
    <dgm:pt modelId="{00ADF3FE-4CFA-4D00-A182-5D4355D68194}" type="pres">
      <dgm:prSet presAssocID="{61806870-E418-4FDF-B1BF-7CFD3976E94B}" presName="childText" presStyleLbl="conFg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05F456-1315-4F9D-8838-1094008D9F64}" type="pres">
      <dgm:prSet presAssocID="{C40EE8CA-3AF9-48EE-9D93-9B82F44FA490}" presName="spaceBetweenRectangles" presStyleCnt="0"/>
      <dgm:spPr/>
    </dgm:pt>
    <dgm:pt modelId="{6C5A65C2-3DAA-4B9C-865A-1DA575F3BD6A}" type="pres">
      <dgm:prSet presAssocID="{A30B3A43-EE1A-4A1D-A5A8-D0D2162553F6}" presName="parentLin" presStyleCnt="0"/>
      <dgm:spPr/>
    </dgm:pt>
    <dgm:pt modelId="{9A41974B-35E7-4976-A512-52F2046DFB3C}" type="pres">
      <dgm:prSet presAssocID="{A30B3A43-EE1A-4A1D-A5A8-D0D2162553F6}" presName="parentLeftMargin" presStyleLbl="node1" presStyleIdx="0" presStyleCnt="8"/>
      <dgm:spPr/>
      <dgm:t>
        <a:bodyPr/>
        <a:lstStyle/>
        <a:p>
          <a:endParaRPr lang="ru-RU"/>
        </a:p>
      </dgm:t>
    </dgm:pt>
    <dgm:pt modelId="{1BFDEFEE-2D31-42E5-99C4-A1E57BADBDA8}" type="pres">
      <dgm:prSet presAssocID="{A30B3A43-EE1A-4A1D-A5A8-D0D2162553F6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9CDA43-C030-4376-8E40-E10FEE2C1CF5}" type="pres">
      <dgm:prSet presAssocID="{A30B3A43-EE1A-4A1D-A5A8-D0D2162553F6}" presName="negativeSpace" presStyleCnt="0"/>
      <dgm:spPr/>
    </dgm:pt>
    <dgm:pt modelId="{BBB38E5C-7605-433C-8333-46CD2240CC57}" type="pres">
      <dgm:prSet presAssocID="{A30B3A43-EE1A-4A1D-A5A8-D0D2162553F6}" presName="childText" presStyleLbl="conFg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6FBBBB-1529-4FE3-8BBA-D029596A68A3}" type="pres">
      <dgm:prSet presAssocID="{8F995F95-E770-4344-B975-E0E9FE8731D3}" presName="spaceBetweenRectangles" presStyleCnt="0"/>
      <dgm:spPr/>
    </dgm:pt>
    <dgm:pt modelId="{4B0C9092-D9CE-466D-8F9C-FEF8613ED695}" type="pres">
      <dgm:prSet presAssocID="{1DDD69EC-74C6-4BFD-AA65-2FC03E20CAC2}" presName="parentLin" presStyleCnt="0"/>
      <dgm:spPr/>
    </dgm:pt>
    <dgm:pt modelId="{9AFA2F12-8484-44A5-AD63-592DF0D0B4D2}" type="pres">
      <dgm:prSet presAssocID="{1DDD69EC-74C6-4BFD-AA65-2FC03E20CAC2}" presName="parentLeftMargin" presStyleLbl="node1" presStyleIdx="1" presStyleCnt="8"/>
      <dgm:spPr/>
      <dgm:t>
        <a:bodyPr/>
        <a:lstStyle/>
        <a:p>
          <a:endParaRPr lang="ru-RU"/>
        </a:p>
      </dgm:t>
    </dgm:pt>
    <dgm:pt modelId="{D29609CB-8CF9-4065-B138-03B0F69ED7B2}" type="pres">
      <dgm:prSet presAssocID="{1DDD69EC-74C6-4BFD-AA65-2FC03E20CAC2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F63B79-4F8A-44CE-8757-691E1A3503D8}" type="pres">
      <dgm:prSet presAssocID="{1DDD69EC-74C6-4BFD-AA65-2FC03E20CAC2}" presName="negativeSpace" presStyleCnt="0"/>
      <dgm:spPr/>
    </dgm:pt>
    <dgm:pt modelId="{CC77AB3E-79CA-4C5E-A17F-BB2C6FB90E1E}" type="pres">
      <dgm:prSet presAssocID="{1DDD69EC-74C6-4BFD-AA65-2FC03E20CAC2}" presName="childText" presStyleLbl="conF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F87C7E-E719-4751-A91B-46C6A8C5E4A5}" type="pres">
      <dgm:prSet presAssocID="{46634465-96D9-4105-9474-6FE824A9E87D}" presName="spaceBetweenRectangles" presStyleCnt="0"/>
      <dgm:spPr/>
    </dgm:pt>
    <dgm:pt modelId="{6604C8B5-02CD-47B4-AF8D-89CCA6DD45AD}" type="pres">
      <dgm:prSet presAssocID="{0C60D857-B540-401C-80F1-EAB6EB8618FF}" presName="parentLin" presStyleCnt="0"/>
      <dgm:spPr/>
    </dgm:pt>
    <dgm:pt modelId="{5115EE87-F448-4A94-8EDF-85140D6D6B50}" type="pres">
      <dgm:prSet presAssocID="{0C60D857-B540-401C-80F1-EAB6EB8618FF}" presName="parentLeftMargin" presStyleLbl="node1" presStyleIdx="2" presStyleCnt="8"/>
      <dgm:spPr/>
      <dgm:t>
        <a:bodyPr/>
        <a:lstStyle/>
        <a:p>
          <a:endParaRPr lang="ru-RU"/>
        </a:p>
      </dgm:t>
    </dgm:pt>
    <dgm:pt modelId="{0CF31CD1-5F54-499F-9C90-A0CDE08FBE82}" type="pres">
      <dgm:prSet presAssocID="{0C60D857-B540-401C-80F1-EAB6EB8618FF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02E3B-5CAA-4B35-AA6A-6709E99DFF47}" type="pres">
      <dgm:prSet presAssocID="{0C60D857-B540-401C-80F1-EAB6EB8618FF}" presName="negativeSpace" presStyleCnt="0"/>
      <dgm:spPr/>
    </dgm:pt>
    <dgm:pt modelId="{863F7527-9421-4CF6-9A7D-66DFB1B435C7}" type="pres">
      <dgm:prSet presAssocID="{0C60D857-B540-401C-80F1-EAB6EB8618FF}" presName="childText" presStyleLbl="conF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614B1-080C-4A33-8AD9-CF12C43AF902}" type="pres">
      <dgm:prSet presAssocID="{1BABDF44-DBA7-4C24-8D0B-1930495A0FDF}" presName="spaceBetweenRectangles" presStyleCnt="0"/>
      <dgm:spPr/>
    </dgm:pt>
    <dgm:pt modelId="{A86317BD-BBAA-49F8-A2F0-5E5B3F004AFA}" type="pres">
      <dgm:prSet presAssocID="{1804CBBE-C903-4BA2-8FBE-FA30BCDA4064}" presName="parentLin" presStyleCnt="0"/>
      <dgm:spPr/>
    </dgm:pt>
    <dgm:pt modelId="{1E1ED8D1-30C4-4349-AB33-4A18CF4042B8}" type="pres">
      <dgm:prSet presAssocID="{1804CBBE-C903-4BA2-8FBE-FA30BCDA4064}" presName="parentLeftMargin" presStyleLbl="node1" presStyleIdx="3" presStyleCnt="8"/>
      <dgm:spPr/>
      <dgm:t>
        <a:bodyPr/>
        <a:lstStyle/>
        <a:p>
          <a:endParaRPr lang="ru-RU"/>
        </a:p>
      </dgm:t>
    </dgm:pt>
    <dgm:pt modelId="{EC4CEACD-4389-45C7-ABA6-6AE10189A3C9}" type="pres">
      <dgm:prSet presAssocID="{1804CBBE-C903-4BA2-8FBE-FA30BCDA4064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F3C67-89D5-4B3D-928A-77A2C73889CF}" type="pres">
      <dgm:prSet presAssocID="{1804CBBE-C903-4BA2-8FBE-FA30BCDA4064}" presName="negativeSpace" presStyleCnt="0"/>
      <dgm:spPr/>
    </dgm:pt>
    <dgm:pt modelId="{09542F7A-0CCE-4D7E-A88A-D23986C5D82E}" type="pres">
      <dgm:prSet presAssocID="{1804CBBE-C903-4BA2-8FBE-FA30BCDA4064}" presName="childText" presStyleLbl="conF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806A17-EF15-4CA1-A291-C8C71059F218}" type="pres">
      <dgm:prSet presAssocID="{ACC8C9BF-ACC0-461D-8362-39928718BCAB}" presName="spaceBetweenRectangles" presStyleCnt="0"/>
      <dgm:spPr/>
    </dgm:pt>
    <dgm:pt modelId="{0252ADC1-78EC-4BB1-A33F-5884E9CB24A2}" type="pres">
      <dgm:prSet presAssocID="{9304643D-BBEB-4CA2-ACA8-10C8571A8E55}" presName="parentLin" presStyleCnt="0"/>
      <dgm:spPr/>
    </dgm:pt>
    <dgm:pt modelId="{195235DB-54C5-45D5-B53D-BA853EABBD52}" type="pres">
      <dgm:prSet presAssocID="{9304643D-BBEB-4CA2-ACA8-10C8571A8E55}" presName="parentLeftMargin" presStyleLbl="node1" presStyleIdx="4" presStyleCnt="8"/>
      <dgm:spPr/>
      <dgm:t>
        <a:bodyPr/>
        <a:lstStyle/>
        <a:p>
          <a:endParaRPr lang="ru-RU"/>
        </a:p>
      </dgm:t>
    </dgm:pt>
    <dgm:pt modelId="{663F3AA3-5201-48FD-8102-15BA3F326D9E}" type="pres">
      <dgm:prSet presAssocID="{9304643D-BBEB-4CA2-ACA8-10C8571A8E5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D04872-01B1-4D15-939E-56DD9D572A98}" type="pres">
      <dgm:prSet presAssocID="{9304643D-BBEB-4CA2-ACA8-10C8571A8E55}" presName="negativeSpace" presStyleCnt="0"/>
      <dgm:spPr/>
    </dgm:pt>
    <dgm:pt modelId="{8E2646D9-4E00-46BE-9647-3F9B269ED6FE}" type="pres">
      <dgm:prSet presAssocID="{9304643D-BBEB-4CA2-ACA8-10C8571A8E55}" presName="childText" presStyleLbl="conF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BB4588-D3DA-49AB-B313-B2D26CD2116E}" type="pres">
      <dgm:prSet presAssocID="{2E8EC96A-4237-4D25-B008-DD382103346D}" presName="spaceBetweenRectangles" presStyleCnt="0"/>
      <dgm:spPr/>
    </dgm:pt>
    <dgm:pt modelId="{A3F6BD94-D810-47CC-A5AD-BDDC198FB0ED}" type="pres">
      <dgm:prSet presAssocID="{0E7EB6E0-B8CB-4AFD-B19A-DB446537C8DA}" presName="parentLin" presStyleCnt="0"/>
      <dgm:spPr/>
    </dgm:pt>
    <dgm:pt modelId="{089C2095-1170-4546-9F1A-352A95890CBE}" type="pres">
      <dgm:prSet presAssocID="{0E7EB6E0-B8CB-4AFD-B19A-DB446537C8DA}" presName="parentLeftMargin" presStyleLbl="node1" presStyleIdx="5" presStyleCnt="8"/>
      <dgm:spPr/>
      <dgm:t>
        <a:bodyPr/>
        <a:lstStyle/>
        <a:p>
          <a:endParaRPr lang="ru-RU"/>
        </a:p>
      </dgm:t>
    </dgm:pt>
    <dgm:pt modelId="{C4089141-1004-48F4-8FEF-D347D21CBFF7}" type="pres">
      <dgm:prSet presAssocID="{0E7EB6E0-B8CB-4AFD-B19A-DB446537C8DA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19CA15-6008-40A5-8A47-3117351FED03}" type="pres">
      <dgm:prSet presAssocID="{0E7EB6E0-B8CB-4AFD-B19A-DB446537C8DA}" presName="negativeSpace" presStyleCnt="0"/>
      <dgm:spPr/>
    </dgm:pt>
    <dgm:pt modelId="{863E8623-316F-4D6A-9E26-789B4B593C29}" type="pres">
      <dgm:prSet presAssocID="{0E7EB6E0-B8CB-4AFD-B19A-DB446537C8DA}" presName="childText" presStyleLbl="conF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3C87B-7FF3-4F63-B78A-F053A858889D}" type="pres">
      <dgm:prSet presAssocID="{00A747BE-768C-4BD4-B77F-9ED67AA3E2EB}" presName="spaceBetweenRectangles" presStyleCnt="0"/>
      <dgm:spPr/>
    </dgm:pt>
    <dgm:pt modelId="{F5D5C9B9-D896-46B6-9B23-DFC2FC4A480B}" type="pres">
      <dgm:prSet presAssocID="{EB204E31-BF55-4175-85AC-96CD233BC0E2}" presName="parentLin" presStyleCnt="0"/>
      <dgm:spPr/>
    </dgm:pt>
    <dgm:pt modelId="{68F17CFE-F11F-4A9B-AAC8-F35B0DCBA05C}" type="pres">
      <dgm:prSet presAssocID="{EB204E31-BF55-4175-85AC-96CD233BC0E2}" presName="parentLeftMargin" presStyleLbl="node1" presStyleIdx="6" presStyleCnt="8"/>
      <dgm:spPr/>
      <dgm:t>
        <a:bodyPr/>
        <a:lstStyle/>
        <a:p>
          <a:endParaRPr lang="ru-RU"/>
        </a:p>
      </dgm:t>
    </dgm:pt>
    <dgm:pt modelId="{2450EAD7-E501-4D0F-9238-AFCA58BA9552}" type="pres">
      <dgm:prSet presAssocID="{EB204E31-BF55-4175-85AC-96CD233BC0E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401F72-158C-46D3-9655-0913B5350660}" type="pres">
      <dgm:prSet presAssocID="{EB204E31-BF55-4175-85AC-96CD233BC0E2}" presName="negativeSpace" presStyleCnt="0"/>
      <dgm:spPr/>
    </dgm:pt>
    <dgm:pt modelId="{7B1E5C52-7B6A-4AC0-8DF1-3F79BB11B794}" type="pres">
      <dgm:prSet presAssocID="{EB204E31-BF55-4175-85AC-96CD233BC0E2}" presName="childText" presStyleLbl="conF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534709-2F5F-43D2-977E-0BCBBB0F9C81}" type="presOf" srcId="{7B058777-5591-4AA0-B19C-1764C893BE42}" destId="{863F7527-9421-4CF6-9A7D-66DFB1B435C7}" srcOrd="0" destOrd="0" presId="urn:microsoft.com/office/officeart/2005/8/layout/list1"/>
    <dgm:cxn modelId="{4476CD8B-A6F3-4E5E-8314-C4DA262FD9E2}" srcId="{9304643D-BBEB-4CA2-ACA8-10C8571A8E55}" destId="{D727524A-51C7-46FE-A7F7-40988D0740DD}" srcOrd="0" destOrd="0" parTransId="{51AF1FB6-5FB5-4383-A27E-7BD26FCA108B}" sibTransId="{4AC55498-0B8B-437D-83B4-49ABB97DE743}"/>
    <dgm:cxn modelId="{A651DFD3-9FD7-4BD0-AC39-F95B2607C3DE}" type="presOf" srcId="{06F83498-1F8A-4087-999C-A60EE2DB6DE3}" destId="{00ADF3FE-4CFA-4D00-A182-5D4355D68194}" srcOrd="0" destOrd="1" presId="urn:microsoft.com/office/officeart/2005/8/layout/list1"/>
    <dgm:cxn modelId="{859FEEBE-F4E8-456D-A241-8FA24E551310}" srcId="{0C60D857-B540-401C-80F1-EAB6EB8618FF}" destId="{7B058777-5591-4AA0-B19C-1764C893BE42}" srcOrd="0" destOrd="0" parTransId="{A84AFFEF-B41A-4393-B545-D48A8A77F43A}" sibTransId="{40957FED-443A-48EA-A6EE-729E4A2312DE}"/>
    <dgm:cxn modelId="{385704F5-C96B-402C-A586-810106D74BED}" type="presOf" srcId="{0C60D857-B540-401C-80F1-EAB6EB8618FF}" destId="{0CF31CD1-5F54-499F-9C90-A0CDE08FBE82}" srcOrd="1" destOrd="0" presId="urn:microsoft.com/office/officeart/2005/8/layout/list1"/>
    <dgm:cxn modelId="{96F37104-2DD6-46CB-BE61-F15A9638B65A}" type="presOf" srcId="{EB204E31-BF55-4175-85AC-96CD233BC0E2}" destId="{2450EAD7-E501-4D0F-9238-AFCA58BA9552}" srcOrd="1" destOrd="0" presId="urn:microsoft.com/office/officeart/2005/8/layout/list1"/>
    <dgm:cxn modelId="{7B422E9E-0CFC-40C7-A970-3D600F93BC66}" srcId="{88FC7FDB-E7AA-4E90-BE80-6EBDC0FD056D}" destId="{1804CBBE-C903-4BA2-8FBE-FA30BCDA4064}" srcOrd="4" destOrd="0" parTransId="{5E19DA47-2832-48FC-B521-DEEE7153EC00}" sibTransId="{ACC8C9BF-ACC0-461D-8362-39928718BCAB}"/>
    <dgm:cxn modelId="{6AE25DF3-0CBB-4C93-9EAD-C88EB3C83411}" type="presOf" srcId="{9304643D-BBEB-4CA2-ACA8-10C8571A8E55}" destId="{663F3AA3-5201-48FD-8102-15BA3F326D9E}" srcOrd="1" destOrd="0" presId="urn:microsoft.com/office/officeart/2005/8/layout/list1"/>
    <dgm:cxn modelId="{A5E90FF0-806F-4F80-B688-E4BC43E4714E}" type="presOf" srcId="{1DDD69EC-74C6-4BFD-AA65-2FC03E20CAC2}" destId="{D29609CB-8CF9-4065-B138-03B0F69ED7B2}" srcOrd="1" destOrd="0" presId="urn:microsoft.com/office/officeart/2005/8/layout/list1"/>
    <dgm:cxn modelId="{851020EB-1035-487E-A45F-146CFC792A23}" type="presOf" srcId="{C5A0A28E-5263-428B-A20D-86ADDFE8B59B}" destId="{7B1E5C52-7B6A-4AC0-8DF1-3F79BB11B794}" srcOrd="0" destOrd="0" presId="urn:microsoft.com/office/officeart/2005/8/layout/list1"/>
    <dgm:cxn modelId="{79D445FC-6A0A-429A-BA0F-EC9CA636B6FD}" srcId="{61806870-E418-4FDF-B1BF-7CFD3976E94B}" destId="{06F83498-1F8A-4087-999C-A60EE2DB6DE3}" srcOrd="1" destOrd="0" parTransId="{FCC2E50E-2D6D-4F87-90A2-3CC90F84D3B5}" sibTransId="{A5C94C9E-AC92-4D61-BD38-4A6424CB5257}"/>
    <dgm:cxn modelId="{99A58F72-65AE-4433-85A9-26395EE92184}" srcId="{88FC7FDB-E7AA-4E90-BE80-6EBDC0FD056D}" destId="{0E7EB6E0-B8CB-4AFD-B19A-DB446537C8DA}" srcOrd="6" destOrd="0" parTransId="{B37B5B65-733A-460A-AB99-FF809A30BBB7}" sibTransId="{00A747BE-768C-4BD4-B77F-9ED67AA3E2EB}"/>
    <dgm:cxn modelId="{B31E67B4-A302-4292-A325-A4D7089CBC49}" srcId="{61806870-E418-4FDF-B1BF-7CFD3976E94B}" destId="{4ED66DA3-DEBE-46EF-89CC-F1C83C55F017}" srcOrd="0" destOrd="0" parTransId="{251D983D-0328-47A6-9144-C39C55D8D06A}" sibTransId="{327A7874-ED7B-4F47-B173-9CE98FF43CB0}"/>
    <dgm:cxn modelId="{47763DC3-7439-4D51-A449-9A54F0A8E0D0}" srcId="{1DDD69EC-74C6-4BFD-AA65-2FC03E20CAC2}" destId="{2A292A61-BBC3-4CEC-AC11-2D13A1762542}" srcOrd="0" destOrd="0" parTransId="{050ABA75-64D4-4153-94AA-887AB8BFA622}" sibTransId="{C48B7E61-64DE-49DE-A1B5-6476DD48C94B}"/>
    <dgm:cxn modelId="{8E6725FC-488D-4EFF-BE96-19145AF7E1A7}" srcId="{88FC7FDB-E7AA-4E90-BE80-6EBDC0FD056D}" destId="{61806870-E418-4FDF-B1BF-7CFD3976E94B}" srcOrd="0" destOrd="0" parTransId="{26CEC6F6-89F2-4D95-8557-8B84C0B0BE82}" sibTransId="{C40EE8CA-3AF9-48EE-9D93-9B82F44FA490}"/>
    <dgm:cxn modelId="{677A9FF4-94EA-4C34-8C2D-C1759745B6A5}" srcId="{A30B3A43-EE1A-4A1D-A5A8-D0D2162553F6}" destId="{D57E38EA-CD9B-4029-A829-81CDE106F24F}" srcOrd="0" destOrd="0" parTransId="{2109C08F-35B7-480A-B939-5E3961F0E173}" sibTransId="{7B4591DD-997C-4CEF-A384-64ABBCD91ADC}"/>
    <dgm:cxn modelId="{7D550475-2C3F-4098-A5F2-F7EF5B3E8EEB}" type="presOf" srcId="{1DDD69EC-74C6-4BFD-AA65-2FC03E20CAC2}" destId="{9AFA2F12-8484-44A5-AD63-592DF0D0B4D2}" srcOrd="0" destOrd="0" presId="urn:microsoft.com/office/officeart/2005/8/layout/list1"/>
    <dgm:cxn modelId="{89F44242-58C4-4749-B1A5-AA44D980AF51}" type="presOf" srcId="{88FC7FDB-E7AA-4E90-BE80-6EBDC0FD056D}" destId="{BC27718E-5564-41A9-A9BC-51F476E09490}" srcOrd="0" destOrd="0" presId="urn:microsoft.com/office/officeart/2005/8/layout/list1"/>
    <dgm:cxn modelId="{871C752A-7855-4E48-B9AF-A309AA7FBB82}" type="presOf" srcId="{61806870-E418-4FDF-B1BF-7CFD3976E94B}" destId="{ACAC4ADD-2E40-436D-B012-E438621DBFE3}" srcOrd="1" destOrd="0" presId="urn:microsoft.com/office/officeart/2005/8/layout/list1"/>
    <dgm:cxn modelId="{C9A97550-EC1B-41C6-A7A9-F35458456D68}" type="presOf" srcId="{1804CBBE-C903-4BA2-8FBE-FA30BCDA4064}" destId="{1E1ED8D1-30C4-4349-AB33-4A18CF4042B8}" srcOrd="0" destOrd="0" presId="urn:microsoft.com/office/officeart/2005/8/layout/list1"/>
    <dgm:cxn modelId="{1AB21B4B-70D9-4824-B4F9-DE04CE2998F8}" type="presOf" srcId="{3ABA4704-7034-4EC0-B380-E350B255AD34}" destId="{863E8623-316F-4D6A-9E26-789B4B593C29}" srcOrd="0" destOrd="0" presId="urn:microsoft.com/office/officeart/2005/8/layout/list1"/>
    <dgm:cxn modelId="{3C086661-1189-4ACE-98DC-BA6072B6F672}" type="presOf" srcId="{1804CBBE-C903-4BA2-8FBE-FA30BCDA4064}" destId="{EC4CEACD-4389-45C7-ABA6-6AE10189A3C9}" srcOrd="1" destOrd="0" presId="urn:microsoft.com/office/officeart/2005/8/layout/list1"/>
    <dgm:cxn modelId="{157F38E8-0FF1-45D5-B47D-11DBAAF552A6}" srcId="{1804CBBE-C903-4BA2-8FBE-FA30BCDA4064}" destId="{CDB34202-1864-459B-B366-2439C4890417}" srcOrd="0" destOrd="0" parTransId="{66E97593-69CE-40B1-8BBF-E8E274A55009}" sibTransId="{8518E1FF-4781-4E48-A6F6-0BF32D8F4FA2}"/>
    <dgm:cxn modelId="{FBE14859-A3C5-441C-AA37-FD8C32AC94A9}" type="presOf" srcId="{D57E38EA-CD9B-4029-A829-81CDE106F24F}" destId="{BBB38E5C-7605-433C-8333-46CD2240CC57}" srcOrd="0" destOrd="0" presId="urn:microsoft.com/office/officeart/2005/8/layout/list1"/>
    <dgm:cxn modelId="{EAA4BD3D-73DB-43D7-9FC3-FC22EE5DF86F}" srcId="{88FC7FDB-E7AA-4E90-BE80-6EBDC0FD056D}" destId="{1DDD69EC-74C6-4BFD-AA65-2FC03E20CAC2}" srcOrd="2" destOrd="0" parTransId="{FB311BCD-48A2-4D21-AE84-661E599C0715}" sibTransId="{46634465-96D9-4105-9474-6FE824A9E87D}"/>
    <dgm:cxn modelId="{B0655920-7204-4863-9135-F7FD69D27E48}" type="presOf" srcId="{9304643D-BBEB-4CA2-ACA8-10C8571A8E55}" destId="{195235DB-54C5-45D5-B53D-BA853EABBD52}" srcOrd="0" destOrd="0" presId="urn:microsoft.com/office/officeart/2005/8/layout/list1"/>
    <dgm:cxn modelId="{68C905F4-1338-4691-9328-0C55CDBDCA9C}" type="presOf" srcId="{A30B3A43-EE1A-4A1D-A5A8-D0D2162553F6}" destId="{1BFDEFEE-2D31-42E5-99C4-A1E57BADBDA8}" srcOrd="1" destOrd="0" presId="urn:microsoft.com/office/officeart/2005/8/layout/list1"/>
    <dgm:cxn modelId="{B2068453-CAAA-429A-88D0-9A600B5F46D6}" type="presOf" srcId="{0E7EB6E0-B8CB-4AFD-B19A-DB446537C8DA}" destId="{C4089141-1004-48F4-8FEF-D347D21CBFF7}" srcOrd="1" destOrd="0" presId="urn:microsoft.com/office/officeart/2005/8/layout/list1"/>
    <dgm:cxn modelId="{0EE18A9B-B985-488B-A4ED-9C47F042FEF0}" type="presOf" srcId="{2A292A61-BBC3-4CEC-AC11-2D13A1762542}" destId="{CC77AB3E-79CA-4C5E-A17F-BB2C6FB90E1E}" srcOrd="0" destOrd="0" presId="urn:microsoft.com/office/officeart/2005/8/layout/list1"/>
    <dgm:cxn modelId="{4F32E99E-259D-4160-BB6A-52CB42E0EB87}" srcId="{0E7EB6E0-B8CB-4AFD-B19A-DB446537C8DA}" destId="{3ABA4704-7034-4EC0-B380-E350B255AD34}" srcOrd="0" destOrd="0" parTransId="{9F5B5887-83FA-49BF-A697-16B72BC9F218}" sibTransId="{CCF92848-9890-4F2C-AA74-54314883D853}"/>
    <dgm:cxn modelId="{D7DCB168-6A2D-4F92-BE49-E168604032DF}" type="presOf" srcId="{61806870-E418-4FDF-B1BF-7CFD3976E94B}" destId="{F6C30396-7841-4251-9A52-2F6C674BB0D1}" srcOrd="0" destOrd="0" presId="urn:microsoft.com/office/officeart/2005/8/layout/list1"/>
    <dgm:cxn modelId="{C8467FB4-8576-494A-A638-63B91BEC3118}" type="presOf" srcId="{A30B3A43-EE1A-4A1D-A5A8-D0D2162553F6}" destId="{9A41974B-35E7-4976-A512-52F2046DFB3C}" srcOrd="0" destOrd="0" presId="urn:microsoft.com/office/officeart/2005/8/layout/list1"/>
    <dgm:cxn modelId="{4759F798-CDCB-425D-B219-8D0216E2B2ED}" srcId="{88FC7FDB-E7AA-4E90-BE80-6EBDC0FD056D}" destId="{EB204E31-BF55-4175-85AC-96CD233BC0E2}" srcOrd="7" destOrd="0" parTransId="{F4CDB4EA-55D3-45E6-BD80-7CD7A2F1E5CE}" sibTransId="{455988E9-1509-400F-AC99-B47561F565DF}"/>
    <dgm:cxn modelId="{9A929AE1-AF88-440D-96EF-AEEB2F5E65E6}" type="presOf" srcId="{D727524A-51C7-46FE-A7F7-40988D0740DD}" destId="{8E2646D9-4E00-46BE-9647-3F9B269ED6FE}" srcOrd="0" destOrd="0" presId="urn:microsoft.com/office/officeart/2005/8/layout/list1"/>
    <dgm:cxn modelId="{E5C680EC-6EE7-403A-925F-EDFD08464095}" srcId="{88FC7FDB-E7AA-4E90-BE80-6EBDC0FD056D}" destId="{9304643D-BBEB-4CA2-ACA8-10C8571A8E55}" srcOrd="5" destOrd="0" parTransId="{26762C43-1DD0-451F-AD92-0CB1EB42DD5F}" sibTransId="{2E8EC96A-4237-4D25-B008-DD382103346D}"/>
    <dgm:cxn modelId="{B10EF9A4-0A25-4876-958F-F481983A561B}" type="presOf" srcId="{EB204E31-BF55-4175-85AC-96CD233BC0E2}" destId="{68F17CFE-F11F-4A9B-AAC8-F35B0DCBA05C}" srcOrd="0" destOrd="0" presId="urn:microsoft.com/office/officeart/2005/8/layout/list1"/>
    <dgm:cxn modelId="{3ECC92CF-9CE3-4785-81A8-B9589D8B1E32}" type="presOf" srcId="{0C60D857-B540-401C-80F1-EAB6EB8618FF}" destId="{5115EE87-F448-4A94-8EDF-85140D6D6B50}" srcOrd="0" destOrd="0" presId="urn:microsoft.com/office/officeart/2005/8/layout/list1"/>
    <dgm:cxn modelId="{7BF80340-DACA-46CB-AE67-9371519E819C}" type="presOf" srcId="{4ED66DA3-DEBE-46EF-89CC-F1C83C55F017}" destId="{00ADF3FE-4CFA-4D00-A182-5D4355D68194}" srcOrd="0" destOrd="0" presId="urn:microsoft.com/office/officeart/2005/8/layout/list1"/>
    <dgm:cxn modelId="{9EFEE4D8-9FB3-417C-ACCC-BA248C951C86}" srcId="{88FC7FDB-E7AA-4E90-BE80-6EBDC0FD056D}" destId="{A30B3A43-EE1A-4A1D-A5A8-D0D2162553F6}" srcOrd="1" destOrd="0" parTransId="{143F2021-FAC7-4731-A150-786922F2EF5C}" sibTransId="{8F995F95-E770-4344-B975-E0E9FE8731D3}"/>
    <dgm:cxn modelId="{8859D93F-1838-4841-96B9-01508E6978AF}" type="presOf" srcId="{0E7EB6E0-B8CB-4AFD-B19A-DB446537C8DA}" destId="{089C2095-1170-4546-9F1A-352A95890CBE}" srcOrd="0" destOrd="0" presId="urn:microsoft.com/office/officeart/2005/8/layout/list1"/>
    <dgm:cxn modelId="{0C6B1B2C-3BFA-4968-B935-84E70AAE4421}" srcId="{EB204E31-BF55-4175-85AC-96CD233BC0E2}" destId="{C5A0A28E-5263-428B-A20D-86ADDFE8B59B}" srcOrd="0" destOrd="0" parTransId="{B7620B38-7566-4BE2-8ADA-1449DC63D545}" sibTransId="{41E64FEE-FEAB-4425-B9D8-42713C7232D7}"/>
    <dgm:cxn modelId="{A4D93A89-C013-4560-88B5-AD2C8E545605}" srcId="{88FC7FDB-E7AA-4E90-BE80-6EBDC0FD056D}" destId="{0C60D857-B540-401C-80F1-EAB6EB8618FF}" srcOrd="3" destOrd="0" parTransId="{78286292-4921-4670-AB91-052C72CB6A40}" sibTransId="{1BABDF44-DBA7-4C24-8D0B-1930495A0FDF}"/>
    <dgm:cxn modelId="{440AB6B9-7C6F-428F-B5DB-8D8DD582C4E3}" type="presOf" srcId="{CDB34202-1864-459B-B366-2439C4890417}" destId="{09542F7A-0CCE-4D7E-A88A-D23986C5D82E}" srcOrd="0" destOrd="0" presId="urn:microsoft.com/office/officeart/2005/8/layout/list1"/>
    <dgm:cxn modelId="{76BF313C-DCA6-4DEB-A355-F5E5DBCC9121}" type="presParOf" srcId="{BC27718E-5564-41A9-A9BC-51F476E09490}" destId="{C6D71DA6-696A-443A-96C3-C400A2323F23}" srcOrd="0" destOrd="0" presId="urn:microsoft.com/office/officeart/2005/8/layout/list1"/>
    <dgm:cxn modelId="{D8FA4E07-6C01-4A7E-8C0F-51B95A2FA636}" type="presParOf" srcId="{C6D71DA6-696A-443A-96C3-C400A2323F23}" destId="{F6C30396-7841-4251-9A52-2F6C674BB0D1}" srcOrd="0" destOrd="0" presId="urn:microsoft.com/office/officeart/2005/8/layout/list1"/>
    <dgm:cxn modelId="{E431C512-4C84-4864-A93F-FFA93B64AD51}" type="presParOf" srcId="{C6D71DA6-696A-443A-96C3-C400A2323F23}" destId="{ACAC4ADD-2E40-436D-B012-E438621DBFE3}" srcOrd="1" destOrd="0" presId="urn:microsoft.com/office/officeart/2005/8/layout/list1"/>
    <dgm:cxn modelId="{5B0A3D15-C3AE-467B-A3C9-7FC8A0F293A6}" type="presParOf" srcId="{BC27718E-5564-41A9-A9BC-51F476E09490}" destId="{3E0A941E-31B2-4D43-81B8-259EFBCDF2BF}" srcOrd="1" destOrd="0" presId="urn:microsoft.com/office/officeart/2005/8/layout/list1"/>
    <dgm:cxn modelId="{0D0DC410-9434-456C-8531-3FDF612C6867}" type="presParOf" srcId="{BC27718E-5564-41A9-A9BC-51F476E09490}" destId="{00ADF3FE-4CFA-4D00-A182-5D4355D68194}" srcOrd="2" destOrd="0" presId="urn:microsoft.com/office/officeart/2005/8/layout/list1"/>
    <dgm:cxn modelId="{C104B82D-0331-4129-A3B6-5EE6C9E986AA}" type="presParOf" srcId="{BC27718E-5564-41A9-A9BC-51F476E09490}" destId="{AF05F456-1315-4F9D-8838-1094008D9F64}" srcOrd="3" destOrd="0" presId="urn:microsoft.com/office/officeart/2005/8/layout/list1"/>
    <dgm:cxn modelId="{86AEDF4A-66CF-4811-B8A7-F6C8CA5CD226}" type="presParOf" srcId="{BC27718E-5564-41A9-A9BC-51F476E09490}" destId="{6C5A65C2-3DAA-4B9C-865A-1DA575F3BD6A}" srcOrd="4" destOrd="0" presId="urn:microsoft.com/office/officeart/2005/8/layout/list1"/>
    <dgm:cxn modelId="{18F9179A-9E6D-4884-AFE4-36B277E7D264}" type="presParOf" srcId="{6C5A65C2-3DAA-4B9C-865A-1DA575F3BD6A}" destId="{9A41974B-35E7-4976-A512-52F2046DFB3C}" srcOrd="0" destOrd="0" presId="urn:microsoft.com/office/officeart/2005/8/layout/list1"/>
    <dgm:cxn modelId="{CB2C34A6-7EEF-4258-9622-30A9F8259E4B}" type="presParOf" srcId="{6C5A65C2-3DAA-4B9C-865A-1DA575F3BD6A}" destId="{1BFDEFEE-2D31-42E5-99C4-A1E57BADBDA8}" srcOrd="1" destOrd="0" presId="urn:microsoft.com/office/officeart/2005/8/layout/list1"/>
    <dgm:cxn modelId="{744F4C51-3DF0-4C50-9B82-25D33FF4C58B}" type="presParOf" srcId="{BC27718E-5564-41A9-A9BC-51F476E09490}" destId="{E89CDA43-C030-4376-8E40-E10FEE2C1CF5}" srcOrd="5" destOrd="0" presId="urn:microsoft.com/office/officeart/2005/8/layout/list1"/>
    <dgm:cxn modelId="{86587D8F-4F38-455F-8031-F95308C49CF6}" type="presParOf" srcId="{BC27718E-5564-41A9-A9BC-51F476E09490}" destId="{BBB38E5C-7605-433C-8333-46CD2240CC57}" srcOrd="6" destOrd="0" presId="urn:microsoft.com/office/officeart/2005/8/layout/list1"/>
    <dgm:cxn modelId="{4006738F-8E19-494D-AF4C-39EB015C5830}" type="presParOf" srcId="{BC27718E-5564-41A9-A9BC-51F476E09490}" destId="{AB6FBBBB-1529-4FE3-8BBA-D029596A68A3}" srcOrd="7" destOrd="0" presId="urn:microsoft.com/office/officeart/2005/8/layout/list1"/>
    <dgm:cxn modelId="{75B6080D-C4D6-4ADE-8C32-1A4A5FD4678C}" type="presParOf" srcId="{BC27718E-5564-41A9-A9BC-51F476E09490}" destId="{4B0C9092-D9CE-466D-8F9C-FEF8613ED695}" srcOrd="8" destOrd="0" presId="urn:microsoft.com/office/officeart/2005/8/layout/list1"/>
    <dgm:cxn modelId="{E300C43C-DE9D-4970-8AF4-9FDFCFBCEAF7}" type="presParOf" srcId="{4B0C9092-D9CE-466D-8F9C-FEF8613ED695}" destId="{9AFA2F12-8484-44A5-AD63-592DF0D0B4D2}" srcOrd="0" destOrd="0" presId="urn:microsoft.com/office/officeart/2005/8/layout/list1"/>
    <dgm:cxn modelId="{DABB887E-F8A5-41A3-8E24-C0340A63D44A}" type="presParOf" srcId="{4B0C9092-D9CE-466D-8F9C-FEF8613ED695}" destId="{D29609CB-8CF9-4065-B138-03B0F69ED7B2}" srcOrd="1" destOrd="0" presId="urn:microsoft.com/office/officeart/2005/8/layout/list1"/>
    <dgm:cxn modelId="{9EAA42E5-2DBE-4FE2-9473-889CB656F751}" type="presParOf" srcId="{BC27718E-5564-41A9-A9BC-51F476E09490}" destId="{B7F63B79-4F8A-44CE-8757-691E1A3503D8}" srcOrd="9" destOrd="0" presId="urn:microsoft.com/office/officeart/2005/8/layout/list1"/>
    <dgm:cxn modelId="{F54E45ED-3F7B-4A12-A042-F9510ACB9C24}" type="presParOf" srcId="{BC27718E-5564-41A9-A9BC-51F476E09490}" destId="{CC77AB3E-79CA-4C5E-A17F-BB2C6FB90E1E}" srcOrd="10" destOrd="0" presId="urn:microsoft.com/office/officeart/2005/8/layout/list1"/>
    <dgm:cxn modelId="{A7A3B146-0B91-4353-B19F-D358D3BF4328}" type="presParOf" srcId="{BC27718E-5564-41A9-A9BC-51F476E09490}" destId="{F0F87C7E-E719-4751-A91B-46C6A8C5E4A5}" srcOrd="11" destOrd="0" presId="urn:microsoft.com/office/officeart/2005/8/layout/list1"/>
    <dgm:cxn modelId="{CA6D3798-F5FD-4B7C-A96B-01DA2D74F7C7}" type="presParOf" srcId="{BC27718E-5564-41A9-A9BC-51F476E09490}" destId="{6604C8B5-02CD-47B4-AF8D-89CCA6DD45AD}" srcOrd="12" destOrd="0" presId="urn:microsoft.com/office/officeart/2005/8/layout/list1"/>
    <dgm:cxn modelId="{65F50BAD-BB83-4E06-9F2B-021CB75BEB48}" type="presParOf" srcId="{6604C8B5-02CD-47B4-AF8D-89CCA6DD45AD}" destId="{5115EE87-F448-4A94-8EDF-85140D6D6B50}" srcOrd="0" destOrd="0" presId="urn:microsoft.com/office/officeart/2005/8/layout/list1"/>
    <dgm:cxn modelId="{76D4BC76-79B2-42CB-9DA1-E7688FE2E5A1}" type="presParOf" srcId="{6604C8B5-02CD-47B4-AF8D-89CCA6DD45AD}" destId="{0CF31CD1-5F54-499F-9C90-A0CDE08FBE82}" srcOrd="1" destOrd="0" presId="urn:microsoft.com/office/officeart/2005/8/layout/list1"/>
    <dgm:cxn modelId="{8DFA3D76-C4C4-4D5F-B59D-A03919C74DA8}" type="presParOf" srcId="{BC27718E-5564-41A9-A9BC-51F476E09490}" destId="{D9A02E3B-5CAA-4B35-AA6A-6709E99DFF47}" srcOrd="13" destOrd="0" presId="urn:microsoft.com/office/officeart/2005/8/layout/list1"/>
    <dgm:cxn modelId="{90A38767-6041-41E5-A1BF-E3D82C7BDCC8}" type="presParOf" srcId="{BC27718E-5564-41A9-A9BC-51F476E09490}" destId="{863F7527-9421-4CF6-9A7D-66DFB1B435C7}" srcOrd="14" destOrd="0" presId="urn:microsoft.com/office/officeart/2005/8/layout/list1"/>
    <dgm:cxn modelId="{7E17416B-D79C-40FC-B7CB-C69A3D526D89}" type="presParOf" srcId="{BC27718E-5564-41A9-A9BC-51F476E09490}" destId="{AB3614B1-080C-4A33-8AD9-CF12C43AF902}" srcOrd="15" destOrd="0" presId="urn:microsoft.com/office/officeart/2005/8/layout/list1"/>
    <dgm:cxn modelId="{300C89D9-39F8-4203-A318-68F144287538}" type="presParOf" srcId="{BC27718E-5564-41A9-A9BC-51F476E09490}" destId="{A86317BD-BBAA-49F8-A2F0-5E5B3F004AFA}" srcOrd="16" destOrd="0" presId="urn:microsoft.com/office/officeart/2005/8/layout/list1"/>
    <dgm:cxn modelId="{617A7B47-E726-487E-AA6A-F47D64E3D2E3}" type="presParOf" srcId="{A86317BD-BBAA-49F8-A2F0-5E5B3F004AFA}" destId="{1E1ED8D1-30C4-4349-AB33-4A18CF4042B8}" srcOrd="0" destOrd="0" presId="urn:microsoft.com/office/officeart/2005/8/layout/list1"/>
    <dgm:cxn modelId="{3DF5E811-44DD-44AA-924D-9BA2BFC29F9D}" type="presParOf" srcId="{A86317BD-BBAA-49F8-A2F0-5E5B3F004AFA}" destId="{EC4CEACD-4389-45C7-ABA6-6AE10189A3C9}" srcOrd="1" destOrd="0" presId="urn:microsoft.com/office/officeart/2005/8/layout/list1"/>
    <dgm:cxn modelId="{634ACB98-9DE3-4C35-BBF7-5D45A3B842CF}" type="presParOf" srcId="{BC27718E-5564-41A9-A9BC-51F476E09490}" destId="{FD4F3C67-89D5-4B3D-928A-77A2C73889CF}" srcOrd="17" destOrd="0" presId="urn:microsoft.com/office/officeart/2005/8/layout/list1"/>
    <dgm:cxn modelId="{9153E9A6-7189-40CF-8546-D7244F669E9E}" type="presParOf" srcId="{BC27718E-5564-41A9-A9BC-51F476E09490}" destId="{09542F7A-0CCE-4D7E-A88A-D23986C5D82E}" srcOrd="18" destOrd="0" presId="urn:microsoft.com/office/officeart/2005/8/layout/list1"/>
    <dgm:cxn modelId="{771DCB0B-0747-41A2-8570-7F4B9FB33124}" type="presParOf" srcId="{BC27718E-5564-41A9-A9BC-51F476E09490}" destId="{1A806A17-EF15-4CA1-A291-C8C71059F218}" srcOrd="19" destOrd="0" presId="urn:microsoft.com/office/officeart/2005/8/layout/list1"/>
    <dgm:cxn modelId="{125C84F1-56E3-46E3-B7B3-B16DD67C4F8D}" type="presParOf" srcId="{BC27718E-5564-41A9-A9BC-51F476E09490}" destId="{0252ADC1-78EC-4BB1-A33F-5884E9CB24A2}" srcOrd="20" destOrd="0" presId="urn:microsoft.com/office/officeart/2005/8/layout/list1"/>
    <dgm:cxn modelId="{4EBC1B47-CD55-42EA-B423-1BB1E6044EB1}" type="presParOf" srcId="{0252ADC1-78EC-4BB1-A33F-5884E9CB24A2}" destId="{195235DB-54C5-45D5-B53D-BA853EABBD52}" srcOrd="0" destOrd="0" presId="urn:microsoft.com/office/officeart/2005/8/layout/list1"/>
    <dgm:cxn modelId="{E5AAA19B-B093-4EE6-87CD-40D8CDD3CFF6}" type="presParOf" srcId="{0252ADC1-78EC-4BB1-A33F-5884E9CB24A2}" destId="{663F3AA3-5201-48FD-8102-15BA3F326D9E}" srcOrd="1" destOrd="0" presId="urn:microsoft.com/office/officeart/2005/8/layout/list1"/>
    <dgm:cxn modelId="{CD018840-6135-463F-B4BD-7F88312BDE7D}" type="presParOf" srcId="{BC27718E-5564-41A9-A9BC-51F476E09490}" destId="{4CD04872-01B1-4D15-939E-56DD9D572A98}" srcOrd="21" destOrd="0" presId="urn:microsoft.com/office/officeart/2005/8/layout/list1"/>
    <dgm:cxn modelId="{74C9F8C5-80C5-43DF-9860-B021A3AA0920}" type="presParOf" srcId="{BC27718E-5564-41A9-A9BC-51F476E09490}" destId="{8E2646D9-4E00-46BE-9647-3F9B269ED6FE}" srcOrd="22" destOrd="0" presId="urn:microsoft.com/office/officeart/2005/8/layout/list1"/>
    <dgm:cxn modelId="{05976B31-612F-4F1C-80EA-62403E75AFDD}" type="presParOf" srcId="{BC27718E-5564-41A9-A9BC-51F476E09490}" destId="{71BB4588-D3DA-49AB-B313-B2D26CD2116E}" srcOrd="23" destOrd="0" presId="urn:microsoft.com/office/officeart/2005/8/layout/list1"/>
    <dgm:cxn modelId="{1A857F5E-73AD-4A01-A56B-92A25608E213}" type="presParOf" srcId="{BC27718E-5564-41A9-A9BC-51F476E09490}" destId="{A3F6BD94-D810-47CC-A5AD-BDDC198FB0ED}" srcOrd="24" destOrd="0" presId="urn:microsoft.com/office/officeart/2005/8/layout/list1"/>
    <dgm:cxn modelId="{065CA2C7-CA9C-4E13-B8B8-ABB59CD173C2}" type="presParOf" srcId="{A3F6BD94-D810-47CC-A5AD-BDDC198FB0ED}" destId="{089C2095-1170-4546-9F1A-352A95890CBE}" srcOrd="0" destOrd="0" presId="urn:microsoft.com/office/officeart/2005/8/layout/list1"/>
    <dgm:cxn modelId="{02CC0DDA-55C0-4AC7-B846-13F6290560BD}" type="presParOf" srcId="{A3F6BD94-D810-47CC-A5AD-BDDC198FB0ED}" destId="{C4089141-1004-48F4-8FEF-D347D21CBFF7}" srcOrd="1" destOrd="0" presId="urn:microsoft.com/office/officeart/2005/8/layout/list1"/>
    <dgm:cxn modelId="{4C149750-A95E-4CD8-8C2D-6DB14D7AE269}" type="presParOf" srcId="{BC27718E-5564-41A9-A9BC-51F476E09490}" destId="{5319CA15-6008-40A5-8A47-3117351FED03}" srcOrd="25" destOrd="0" presId="urn:microsoft.com/office/officeart/2005/8/layout/list1"/>
    <dgm:cxn modelId="{7528C4A3-D69B-418A-B5C3-1C1B504044E4}" type="presParOf" srcId="{BC27718E-5564-41A9-A9BC-51F476E09490}" destId="{863E8623-316F-4D6A-9E26-789B4B593C29}" srcOrd="26" destOrd="0" presId="urn:microsoft.com/office/officeart/2005/8/layout/list1"/>
    <dgm:cxn modelId="{D0B0D6C9-92D5-4309-B3C6-B81B688E9F73}" type="presParOf" srcId="{BC27718E-5564-41A9-A9BC-51F476E09490}" destId="{00B3C87B-7FF3-4F63-B78A-F053A858889D}" srcOrd="27" destOrd="0" presId="urn:microsoft.com/office/officeart/2005/8/layout/list1"/>
    <dgm:cxn modelId="{F07E52EA-1098-4AAC-AEBC-B9BC0FCB993C}" type="presParOf" srcId="{BC27718E-5564-41A9-A9BC-51F476E09490}" destId="{F5D5C9B9-D896-46B6-9B23-DFC2FC4A480B}" srcOrd="28" destOrd="0" presId="urn:microsoft.com/office/officeart/2005/8/layout/list1"/>
    <dgm:cxn modelId="{9D29BF28-9D32-4FA8-9AA1-91342C210F18}" type="presParOf" srcId="{F5D5C9B9-D896-46B6-9B23-DFC2FC4A480B}" destId="{68F17CFE-F11F-4A9B-AAC8-F35B0DCBA05C}" srcOrd="0" destOrd="0" presId="urn:microsoft.com/office/officeart/2005/8/layout/list1"/>
    <dgm:cxn modelId="{61BB7406-B5D9-413E-8C83-2A2662A0FD8E}" type="presParOf" srcId="{F5D5C9B9-D896-46B6-9B23-DFC2FC4A480B}" destId="{2450EAD7-E501-4D0F-9238-AFCA58BA9552}" srcOrd="1" destOrd="0" presId="urn:microsoft.com/office/officeart/2005/8/layout/list1"/>
    <dgm:cxn modelId="{2B3B4504-5BDB-4D87-A77C-D0B266DD76A2}" type="presParOf" srcId="{BC27718E-5564-41A9-A9BC-51F476E09490}" destId="{1F401F72-158C-46D3-9655-0913B5350660}" srcOrd="29" destOrd="0" presId="urn:microsoft.com/office/officeart/2005/8/layout/list1"/>
    <dgm:cxn modelId="{F6336242-9577-4433-8E15-8EE57E8DFBE9}" type="presParOf" srcId="{BC27718E-5564-41A9-A9BC-51F476E09490}" destId="{7B1E5C52-7B6A-4AC0-8DF1-3F79BB11B794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448001-B876-40E2-AC20-B969DFF7A1DE}">
      <dsp:nvSpPr>
        <dsp:cNvPr id="0" name=""/>
        <dsp:cNvSpPr/>
      </dsp:nvSpPr>
      <dsp:spPr>
        <a:xfrm>
          <a:off x="486330" y="0"/>
          <a:ext cx="2374343" cy="799170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</a:rPr>
            <a:t>Обеспечение населения товарами</a:t>
          </a:r>
        </a:p>
      </dsp:txBody>
      <dsp:txXfrm>
        <a:off x="885915" y="0"/>
        <a:ext cx="1575173" cy="799170"/>
      </dsp:txXfrm>
    </dsp:sp>
    <dsp:sp modelId="{87E7CB58-6026-4E34-98DB-B65F4FB4E216}">
      <dsp:nvSpPr>
        <dsp:cNvPr id="0" name=""/>
        <dsp:cNvSpPr/>
      </dsp:nvSpPr>
      <dsp:spPr>
        <a:xfrm>
          <a:off x="3047656" y="9"/>
          <a:ext cx="2338865" cy="829025"/>
        </a:xfrm>
        <a:prstGeom prst="chevron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</a:rPr>
            <a:t>Закупка с/х продукции и сырья</a:t>
          </a:r>
        </a:p>
      </dsp:txBody>
      <dsp:txXfrm>
        <a:off x="3462169" y="9"/>
        <a:ext cx="1509840" cy="829025"/>
      </dsp:txXfrm>
    </dsp:sp>
    <dsp:sp modelId="{A533FE00-6FBC-4AE6-87EB-DA8C810B5E9F}">
      <dsp:nvSpPr>
        <dsp:cNvPr id="0" name=""/>
        <dsp:cNvSpPr/>
      </dsp:nvSpPr>
      <dsp:spPr>
        <a:xfrm>
          <a:off x="5621637" y="5"/>
          <a:ext cx="2338865" cy="825872"/>
        </a:xfrm>
        <a:prstGeom prst="chevron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</a:rPr>
            <a:t>Оказание услуг общественного питания</a:t>
          </a:r>
        </a:p>
      </dsp:txBody>
      <dsp:txXfrm>
        <a:off x="6034573" y="5"/>
        <a:ext cx="1512993" cy="825872"/>
      </dsp:txXfrm>
    </dsp:sp>
    <dsp:sp modelId="{7F6A7C94-6F95-4B4C-865B-8359F4DB72A0}">
      <dsp:nvSpPr>
        <dsp:cNvPr id="0" name=""/>
        <dsp:cNvSpPr/>
      </dsp:nvSpPr>
      <dsp:spPr>
        <a:xfrm>
          <a:off x="1033315" y="986931"/>
          <a:ext cx="2435971" cy="885173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tx1"/>
              </a:solidFill>
              <a:latin typeface="+mn-lt"/>
            </a:rPr>
            <a:t>Производство пищевых продуктов</a:t>
          </a:r>
        </a:p>
      </dsp:txBody>
      <dsp:txXfrm>
        <a:off x="1475902" y="986931"/>
        <a:ext cx="1550798" cy="885173"/>
      </dsp:txXfrm>
    </dsp:sp>
    <dsp:sp modelId="{E7330DF3-A3FC-4B59-BB10-3C9A66553D6A}">
      <dsp:nvSpPr>
        <dsp:cNvPr id="0" name=""/>
        <dsp:cNvSpPr/>
      </dsp:nvSpPr>
      <dsp:spPr>
        <a:xfrm>
          <a:off x="4332164" y="997159"/>
          <a:ext cx="2233359" cy="821362"/>
        </a:xfrm>
        <a:prstGeom prst="chevron">
          <a:avLst/>
        </a:prstGeom>
        <a:solidFill>
          <a:schemeClr val="accent1">
            <a:lumMod val="60000"/>
            <a:lumOff val="4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/>
            <a:t>Оказание бытовых и иных видов услуг</a:t>
          </a:r>
        </a:p>
      </dsp:txBody>
      <dsp:txXfrm>
        <a:off x="4742845" y="997159"/>
        <a:ext cx="1411997" cy="821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0F53E7-17DD-48F7-98CF-4B6D94F8DFE3}">
      <dsp:nvSpPr>
        <dsp:cNvPr id="0" name=""/>
        <dsp:cNvSpPr/>
      </dsp:nvSpPr>
      <dsp:spPr>
        <a:xfrm>
          <a:off x="-4459417" y="-683994"/>
          <a:ext cx="5313306" cy="5313306"/>
        </a:xfrm>
        <a:prstGeom prst="blockArc">
          <a:avLst>
            <a:gd name="adj1" fmla="val 18900000"/>
            <a:gd name="adj2" fmla="val 2700000"/>
            <a:gd name="adj3" fmla="val 407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7B85C6-2D41-4A53-93E8-582262CDD5C6}">
      <dsp:nvSpPr>
        <dsp:cNvPr id="0" name=""/>
        <dsp:cNvSpPr/>
      </dsp:nvSpPr>
      <dsp:spPr>
        <a:xfrm>
          <a:off x="276763" y="179354"/>
          <a:ext cx="5143174" cy="35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9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866,5 тонн мяса</a:t>
          </a:r>
        </a:p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76763" y="179354"/>
        <a:ext cx="5143174" cy="358550"/>
      </dsp:txXfrm>
    </dsp:sp>
    <dsp:sp modelId="{16D9C852-C621-4CA1-A193-27BA3FC9C910}">
      <dsp:nvSpPr>
        <dsp:cNvPr id="0" name=""/>
        <dsp:cNvSpPr/>
      </dsp:nvSpPr>
      <dsp:spPr>
        <a:xfrm>
          <a:off x="52669" y="134535"/>
          <a:ext cx="448188" cy="44818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415268-9172-464A-9384-91CAEFDF7C86}">
      <dsp:nvSpPr>
        <dsp:cNvPr id="0" name=""/>
        <dsp:cNvSpPr/>
      </dsp:nvSpPr>
      <dsp:spPr>
        <a:xfrm>
          <a:off x="654133" y="713422"/>
          <a:ext cx="4818474" cy="35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9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399,6 тонн молока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654133" y="713422"/>
        <a:ext cx="4818474" cy="358550"/>
      </dsp:txXfrm>
    </dsp:sp>
    <dsp:sp modelId="{6EFA3D06-DA8F-43F9-A13B-0FE8E87396D7}">
      <dsp:nvSpPr>
        <dsp:cNvPr id="0" name=""/>
        <dsp:cNvSpPr/>
      </dsp:nvSpPr>
      <dsp:spPr>
        <a:xfrm>
          <a:off x="377369" y="672676"/>
          <a:ext cx="448188" cy="44818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112F0E-4A79-403F-9271-5EC9AAD4A7C6}">
      <dsp:nvSpPr>
        <dsp:cNvPr id="0" name=""/>
        <dsp:cNvSpPr/>
      </dsp:nvSpPr>
      <dsp:spPr>
        <a:xfrm>
          <a:off x="832067" y="1251168"/>
          <a:ext cx="4640540" cy="35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9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386,7 тонн картофеля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832067" y="1251168"/>
        <a:ext cx="4640540" cy="358550"/>
      </dsp:txXfrm>
    </dsp:sp>
    <dsp:sp modelId="{04B5FE54-738D-4B56-99E9-8810AC712E62}">
      <dsp:nvSpPr>
        <dsp:cNvPr id="0" name=""/>
        <dsp:cNvSpPr/>
      </dsp:nvSpPr>
      <dsp:spPr>
        <a:xfrm>
          <a:off x="555303" y="1210423"/>
          <a:ext cx="448188" cy="44818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5C1D1E-1D83-4212-80A6-E67E971B47CE}">
      <dsp:nvSpPr>
        <dsp:cNvPr id="0" name=""/>
        <dsp:cNvSpPr/>
      </dsp:nvSpPr>
      <dsp:spPr>
        <a:xfrm>
          <a:off x="888879" y="1789310"/>
          <a:ext cx="4583728" cy="35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9" tIns="40640" rIns="40640" bIns="4064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smtClean="0">
              <a:solidFill>
                <a:schemeClr val="tx1"/>
              </a:solidFill>
            </a:rPr>
            <a:t>385,8  тонн овощей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888879" y="1789310"/>
        <a:ext cx="4583728" cy="358550"/>
      </dsp:txXfrm>
    </dsp:sp>
    <dsp:sp modelId="{BE5502BF-F39F-4E61-8157-ED84E9548687}">
      <dsp:nvSpPr>
        <dsp:cNvPr id="0" name=""/>
        <dsp:cNvSpPr/>
      </dsp:nvSpPr>
      <dsp:spPr>
        <a:xfrm>
          <a:off x="612115" y="1748564"/>
          <a:ext cx="448188" cy="44818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089DFA-AC54-4F04-A6DF-36DA57BE9099}">
      <dsp:nvSpPr>
        <dsp:cNvPr id="0" name=""/>
        <dsp:cNvSpPr/>
      </dsp:nvSpPr>
      <dsp:spPr>
        <a:xfrm>
          <a:off x="832067" y="2327451"/>
          <a:ext cx="4640540" cy="35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269,7 тонн плодов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832067" y="2327451"/>
        <a:ext cx="4640540" cy="358550"/>
      </dsp:txXfrm>
    </dsp:sp>
    <dsp:sp modelId="{5939CA33-5C90-4EA9-99C2-9E5EE8D50951}">
      <dsp:nvSpPr>
        <dsp:cNvPr id="0" name=""/>
        <dsp:cNvSpPr/>
      </dsp:nvSpPr>
      <dsp:spPr>
        <a:xfrm>
          <a:off x="555303" y="2286705"/>
          <a:ext cx="448188" cy="44818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104E73-102D-4B7D-8F4D-12119A4D7794}">
      <dsp:nvSpPr>
        <dsp:cNvPr id="0" name=""/>
        <dsp:cNvSpPr/>
      </dsp:nvSpPr>
      <dsp:spPr>
        <a:xfrm>
          <a:off x="654133" y="2865198"/>
          <a:ext cx="4818474" cy="35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2345,7 тыс. шт. яиц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54133" y="2865198"/>
        <a:ext cx="4818474" cy="358550"/>
      </dsp:txXfrm>
    </dsp:sp>
    <dsp:sp modelId="{62AC2BA4-A3DA-4E28-9C78-A7AF3B94D7D4}">
      <dsp:nvSpPr>
        <dsp:cNvPr id="0" name=""/>
        <dsp:cNvSpPr/>
      </dsp:nvSpPr>
      <dsp:spPr>
        <a:xfrm>
          <a:off x="377369" y="2824452"/>
          <a:ext cx="448188" cy="448188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F80C2D-A2E9-401B-A620-463BB9351B8A}">
      <dsp:nvSpPr>
        <dsp:cNvPr id="0" name=""/>
        <dsp:cNvSpPr/>
      </dsp:nvSpPr>
      <dsp:spPr>
        <a:xfrm>
          <a:off x="329433" y="3403339"/>
          <a:ext cx="5143174" cy="3585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599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0,88</a:t>
          </a:r>
          <a:r>
            <a:rPr lang="ru-RU" sz="1600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тонн  меда</a:t>
          </a:r>
          <a:r>
            <a:rPr lang="en-US" sz="1600" b="1" kern="1200" dirty="0" smtClean="0">
              <a:solidFill>
                <a:schemeClr val="tx1"/>
              </a:solidFill>
            </a:rPr>
            <a:t>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29433" y="3403339"/>
        <a:ext cx="5143174" cy="358550"/>
      </dsp:txXfrm>
    </dsp:sp>
    <dsp:sp modelId="{78CDBD4F-9489-46A1-8465-173D4C96A400}">
      <dsp:nvSpPr>
        <dsp:cNvPr id="0" name=""/>
        <dsp:cNvSpPr/>
      </dsp:nvSpPr>
      <dsp:spPr>
        <a:xfrm>
          <a:off x="52669" y="3362593"/>
          <a:ext cx="448188" cy="448188"/>
        </a:xfrm>
        <a:prstGeom prst="ellipse">
          <a:avLst/>
        </a:prstGeom>
        <a:blipFill rotWithShape="0">
          <a:blip xmlns:r="http://schemas.openxmlformats.org/officeDocument/2006/relationships" r:embed="rId7"/>
          <a:stretch>
            <a:fillRect/>
          </a:stretch>
        </a:blip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DF3FE-4CFA-4D00-A182-5D4355D68194}">
      <dsp:nvSpPr>
        <dsp:cNvPr id="0" name=""/>
        <dsp:cNvSpPr/>
      </dsp:nvSpPr>
      <dsp:spPr>
        <a:xfrm>
          <a:off x="0" y="68994"/>
          <a:ext cx="6216352" cy="6016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167290" rIns="48245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rgbClr val="FF0000"/>
              </a:solidFill>
            </a:rPr>
            <a:t>1 713,3 млн. руб</a:t>
          </a:r>
          <a:r>
            <a:rPr lang="ru-RU" sz="1400" kern="1200" dirty="0" smtClean="0">
              <a:solidFill>
                <a:srgbClr val="FF0000"/>
              </a:solidFill>
            </a:rPr>
            <a:t>.   102 % </a:t>
          </a:r>
          <a:r>
            <a:rPr lang="ru-RU" sz="1400" kern="1200" dirty="0" smtClean="0">
              <a:solidFill>
                <a:schemeClr val="tx1"/>
              </a:solidFill>
            </a:rPr>
            <a:t>к  уровню  прошлого  года </a:t>
          </a:r>
          <a:endParaRPr lang="ru-RU" sz="1400" kern="1200" dirty="0">
            <a:solidFill>
              <a:schemeClr val="tx1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</a:rPr>
            <a:t>В том числе: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0" y="68994"/>
        <a:ext cx="6216352" cy="601664"/>
      </dsp:txXfrm>
    </dsp:sp>
    <dsp:sp modelId="{ACAC4ADD-2E40-436D-B012-E438621DBFE3}">
      <dsp:nvSpPr>
        <dsp:cNvPr id="0" name=""/>
        <dsp:cNvSpPr/>
      </dsp:nvSpPr>
      <dsp:spPr>
        <a:xfrm>
          <a:off x="310817" y="2419"/>
          <a:ext cx="4351446" cy="1388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Совокупный  </a:t>
          </a:r>
          <a:r>
            <a:rPr lang="ru-RU" sz="1400" b="1" kern="1200" smtClean="0">
              <a:solidFill>
                <a:schemeClr val="tx1"/>
              </a:solidFill>
            </a:rPr>
            <a:t>объем  деятельности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17596" y="9198"/>
        <a:ext cx="4337888" cy="125305"/>
      </dsp:txXfrm>
    </dsp:sp>
    <dsp:sp modelId="{BBB38E5C-7605-433C-8333-46CD2240CC57}">
      <dsp:nvSpPr>
        <dsp:cNvPr id="0" name=""/>
        <dsp:cNvSpPr/>
      </dsp:nvSpPr>
      <dsp:spPr>
        <a:xfrm>
          <a:off x="0" y="769394"/>
          <a:ext cx="6216352" cy="38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167290" rIns="48245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FF0000"/>
              </a:solidFill>
            </a:rPr>
            <a:t>1099,4 млн. руб.  102 %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0" y="769394"/>
        <a:ext cx="6216352" cy="385682"/>
      </dsp:txXfrm>
    </dsp:sp>
    <dsp:sp modelId="{1BFDEFEE-2D31-42E5-99C4-A1E57BADBDA8}">
      <dsp:nvSpPr>
        <dsp:cNvPr id="0" name=""/>
        <dsp:cNvSpPr/>
      </dsp:nvSpPr>
      <dsp:spPr>
        <a:xfrm>
          <a:off x="310817" y="697106"/>
          <a:ext cx="4351446" cy="14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оборот розничной торговли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7875" y="704164"/>
        <a:ext cx="4337330" cy="130459"/>
      </dsp:txXfrm>
    </dsp:sp>
    <dsp:sp modelId="{CC77AB3E-79CA-4C5E-A17F-BB2C6FB90E1E}">
      <dsp:nvSpPr>
        <dsp:cNvPr id="0" name=""/>
        <dsp:cNvSpPr/>
      </dsp:nvSpPr>
      <dsp:spPr>
        <a:xfrm>
          <a:off x="0" y="1253811"/>
          <a:ext cx="6216352" cy="38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167290" rIns="48245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FF0000"/>
              </a:solidFill>
            </a:rPr>
            <a:t>14,1 </a:t>
          </a:r>
          <a:r>
            <a:rPr lang="ru-RU" sz="1400" kern="1200" dirty="0" err="1" smtClean="0">
              <a:solidFill>
                <a:srgbClr val="FF0000"/>
              </a:solidFill>
            </a:rPr>
            <a:t>млн.руб</a:t>
          </a:r>
          <a:r>
            <a:rPr lang="ru-RU" sz="1400" kern="1200" dirty="0" smtClean="0">
              <a:solidFill>
                <a:srgbClr val="FF0000"/>
              </a:solidFill>
            </a:rPr>
            <a:t>. 101%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0" y="1253811"/>
        <a:ext cx="6216352" cy="385682"/>
      </dsp:txXfrm>
    </dsp:sp>
    <dsp:sp modelId="{D29609CB-8CF9-4065-B138-03B0F69ED7B2}">
      <dsp:nvSpPr>
        <dsp:cNvPr id="0" name=""/>
        <dsp:cNvSpPr/>
      </dsp:nvSpPr>
      <dsp:spPr>
        <a:xfrm>
          <a:off x="310817" y="1181523"/>
          <a:ext cx="4351446" cy="14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оборот  оптовой торговли 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7875" y="1188581"/>
        <a:ext cx="4337330" cy="130459"/>
      </dsp:txXfrm>
    </dsp:sp>
    <dsp:sp modelId="{863F7527-9421-4CF6-9A7D-66DFB1B435C7}">
      <dsp:nvSpPr>
        <dsp:cNvPr id="0" name=""/>
        <dsp:cNvSpPr/>
      </dsp:nvSpPr>
      <dsp:spPr>
        <a:xfrm>
          <a:off x="0" y="1738229"/>
          <a:ext cx="6216352" cy="38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167290" rIns="48245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FF0000"/>
              </a:solidFill>
            </a:rPr>
            <a:t>20,8    млн. руб. 106 % 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0" y="1738229"/>
        <a:ext cx="6216352" cy="385682"/>
      </dsp:txXfrm>
    </dsp:sp>
    <dsp:sp modelId="{0CF31CD1-5F54-499F-9C90-A0CDE08FBE82}">
      <dsp:nvSpPr>
        <dsp:cNvPr id="0" name=""/>
        <dsp:cNvSpPr/>
      </dsp:nvSpPr>
      <dsp:spPr>
        <a:xfrm>
          <a:off x="310817" y="1665941"/>
          <a:ext cx="4351446" cy="14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платные  услуги</a:t>
          </a:r>
          <a:endParaRPr lang="ru-RU" sz="1400" kern="1200">
            <a:solidFill>
              <a:schemeClr val="tx1"/>
            </a:solidFill>
          </a:endParaRPr>
        </a:p>
      </dsp:txBody>
      <dsp:txXfrm>
        <a:off x="317875" y="1672999"/>
        <a:ext cx="4337330" cy="130459"/>
      </dsp:txXfrm>
    </dsp:sp>
    <dsp:sp modelId="{09542F7A-0CCE-4D7E-A88A-D23986C5D82E}">
      <dsp:nvSpPr>
        <dsp:cNvPr id="0" name=""/>
        <dsp:cNvSpPr/>
      </dsp:nvSpPr>
      <dsp:spPr>
        <a:xfrm>
          <a:off x="0" y="2222646"/>
          <a:ext cx="6216352" cy="38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167290" rIns="48245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FF0000"/>
              </a:solidFill>
            </a:rPr>
            <a:t>79,3  млн. руб. 101  % 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0" y="2222646"/>
        <a:ext cx="6216352" cy="385682"/>
      </dsp:txXfrm>
    </dsp:sp>
    <dsp:sp modelId="{EC4CEACD-4389-45C7-ABA6-6AE10189A3C9}">
      <dsp:nvSpPr>
        <dsp:cNvPr id="0" name=""/>
        <dsp:cNvSpPr/>
      </dsp:nvSpPr>
      <dsp:spPr>
        <a:xfrm>
          <a:off x="310817" y="2150358"/>
          <a:ext cx="4351446" cy="14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объем  производства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7875" y="2157416"/>
        <a:ext cx="4337330" cy="130459"/>
      </dsp:txXfrm>
    </dsp:sp>
    <dsp:sp modelId="{8E2646D9-4E00-46BE-9647-3F9B269ED6FE}">
      <dsp:nvSpPr>
        <dsp:cNvPr id="0" name=""/>
        <dsp:cNvSpPr/>
      </dsp:nvSpPr>
      <dsp:spPr>
        <a:xfrm>
          <a:off x="0" y="2707063"/>
          <a:ext cx="6216352" cy="38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167290" rIns="48245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FF0000"/>
              </a:solidFill>
            </a:rPr>
            <a:t>332,6  млн. руб.    102 %;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0" y="2707063"/>
        <a:ext cx="6216352" cy="385682"/>
      </dsp:txXfrm>
    </dsp:sp>
    <dsp:sp modelId="{663F3AA3-5201-48FD-8102-15BA3F326D9E}">
      <dsp:nvSpPr>
        <dsp:cNvPr id="0" name=""/>
        <dsp:cNvSpPr/>
      </dsp:nvSpPr>
      <dsp:spPr>
        <a:xfrm>
          <a:off x="310817" y="2634775"/>
          <a:ext cx="4351446" cy="14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заготовительный  оборот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7875" y="2641833"/>
        <a:ext cx="4337330" cy="130459"/>
      </dsp:txXfrm>
    </dsp:sp>
    <dsp:sp modelId="{863E8623-316F-4D6A-9E26-789B4B593C29}">
      <dsp:nvSpPr>
        <dsp:cNvPr id="0" name=""/>
        <dsp:cNvSpPr/>
      </dsp:nvSpPr>
      <dsp:spPr>
        <a:xfrm>
          <a:off x="0" y="3191480"/>
          <a:ext cx="6216352" cy="38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167290" rIns="48245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FF0000"/>
              </a:solidFill>
            </a:rPr>
            <a:t>97,6 млн. руб.  106 %; 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0" y="3191480"/>
        <a:ext cx="6216352" cy="385682"/>
      </dsp:txXfrm>
    </dsp:sp>
    <dsp:sp modelId="{C4089141-1004-48F4-8FEF-D347D21CBFF7}">
      <dsp:nvSpPr>
        <dsp:cNvPr id="0" name=""/>
        <dsp:cNvSpPr/>
      </dsp:nvSpPr>
      <dsp:spPr>
        <a:xfrm>
          <a:off x="310817" y="3119193"/>
          <a:ext cx="4351446" cy="14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chemeClr val="tx1"/>
              </a:solidFill>
            </a:rPr>
            <a:t>оборот общественного питания 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317875" y="3126251"/>
        <a:ext cx="4337330" cy="130459"/>
      </dsp:txXfrm>
    </dsp:sp>
    <dsp:sp modelId="{7B1E5C52-7B6A-4AC0-8DF1-3F79BB11B794}">
      <dsp:nvSpPr>
        <dsp:cNvPr id="0" name=""/>
        <dsp:cNvSpPr/>
      </dsp:nvSpPr>
      <dsp:spPr>
        <a:xfrm>
          <a:off x="0" y="3675898"/>
          <a:ext cx="6216352" cy="38568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458" tIns="167290" rIns="48245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FF0000"/>
              </a:solidFill>
            </a:rPr>
            <a:t>69,6 млн. </a:t>
          </a:r>
          <a:r>
            <a:rPr lang="ru-RU" sz="1400" kern="1200" dirty="0" err="1" smtClean="0">
              <a:solidFill>
                <a:srgbClr val="FF0000"/>
              </a:solidFill>
            </a:rPr>
            <a:t>руб</a:t>
          </a:r>
          <a:r>
            <a:rPr lang="ru-RU" sz="1400" kern="1200" dirty="0" smtClean="0">
              <a:solidFill>
                <a:srgbClr val="FF0000"/>
              </a:solidFill>
            </a:rPr>
            <a:t> 102%</a:t>
          </a:r>
          <a:endParaRPr lang="ru-RU" sz="1400" kern="1200" dirty="0">
            <a:solidFill>
              <a:srgbClr val="FF0000"/>
            </a:solidFill>
          </a:endParaRPr>
        </a:p>
      </dsp:txBody>
      <dsp:txXfrm>
        <a:off x="0" y="3675898"/>
        <a:ext cx="6216352" cy="385682"/>
      </dsp:txXfrm>
    </dsp:sp>
    <dsp:sp modelId="{2450EAD7-E501-4D0F-9238-AFCA58BA9552}">
      <dsp:nvSpPr>
        <dsp:cNvPr id="0" name=""/>
        <dsp:cNvSpPr/>
      </dsp:nvSpPr>
      <dsp:spPr>
        <a:xfrm>
          <a:off x="310817" y="3603610"/>
          <a:ext cx="4351446" cy="1445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474" tIns="0" rIns="164474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solidFill>
                <a:schemeClr val="tx1"/>
              </a:solidFill>
            </a:rPr>
            <a:t>другие  виды  деятельности </a:t>
          </a:r>
          <a:endParaRPr lang="ru-RU" sz="1400" kern="1200">
            <a:solidFill>
              <a:schemeClr val="tx1"/>
            </a:solidFill>
          </a:endParaRPr>
        </a:p>
      </dsp:txBody>
      <dsp:txXfrm>
        <a:off x="317875" y="3610668"/>
        <a:ext cx="4337330" cy="1304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7" cy="49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2" y="0"/>
            <a:ext cx="2972547" cy="497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" y="746125"/>
            <a:ext cx="6629400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0" y="4724678"/>
            <a:ext cx="5487041" cy="4476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764"/>
            <a:ext cx="2972547" cy="4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2" y="9447764"/>
            <a:ext cx="2972547" cy="497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9" tIns="45939" rIns="91879" bIns="4593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4C1A021-6730-461E-A7AC-681182126E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0930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14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29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444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59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148" indent="0" algn="ctr">
              <a:buNone/>
              <a:defRPr/>
            </a:lvl2pPr>
            <a:lvl3pPr marL="914296" indent="0" algn="ctr">
              <a:buNone/>
              <a:defRPr/>
            </a:lvl3pPr>
            <a:lvl4pPr marL="1371444" indent="0" algn="ctr">
              <a:buNone/>
              <a:defRPr/>
            </a:lvl4pPr>
            <a:lvl5pPr marL="1828592" indent="0" algn="ctr">
              <a:buNone/>
              <a:defRPr/>
            </a:lvl5pPr>
            <a:lvl6pPr marL="2285740" indent="0" algn="ctr">
              <a:buNone/>
              <a:defRPr/>
            </a:lvl6pPr>
            <a:lvl7pPr marL="2742888" indent="0" algn="ctr">
              <a:buNone/>
              <a:defRPr/>
            </a:lvl7pPr>
            <a:lvl8pPr marL="3200036" indent="0" algn="ctr">
              <a:buNone/>
              <a:defRPr/>
            </a:lvl8pPr>
            <a:lvl9pPr marL="3657184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9C9D3-ABD3-4419-BC3A-1A764C8AB8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1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384BE-0484-4560-B3AD-CCBA9143B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72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70106-B1EE-45B5-B2E7-0A23F141EB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397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CA841-48D4-42C5-A1FF-DD55C9FC1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585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8" indent="0">
              <a:buNone/>
              <a:defRPr sz="1800"/>
            </a:lvl2pPr>
            <a:lvl3pPr marL="914296" indent="0">
              <a:buNone/>
              <a:defRPr sz="1600"/>
            </a:lvl3pPr>
            <a:lvl4pPr marL="1371444" indent="0">
              <a:buNone/>
              <a:defRPr sz="1400"/>
            </a:lvl4pPr>
            <a:lvl5pPr marL="1828592" indent="0">
              <a:buNone/>
              <a:defRPr sz="1400"/>
            </a:lvl5pPr>
            <a:lvl6pPr marL="2285740" indent="0">
              <a:buNone/>
              <a:defRPr sz="1400"/>
            </a:lvl6pPr>
            <a:lvl7pPr marL="2742888" indent="0">
              <a:buNone/>
              <a:defRPr sz="1400"/>
            </a:lvl7pPr>
            <a:lvl8pPr marL="3200036" indent="0">
              <a:buNone/>
              <a:defRPr sz="1400"/>
            </a:lvl8pPr>
            <a:lvl9pPr marL="365718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1280E-F99A-4591-9186-FEFE36594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00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910BB-A1DF-4DB9-BB65-FD5415E209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70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4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7D0D6-1F42-46BE-A687-22F876895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43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4ECAA-1085-4B64-A817-0983019ED0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070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1B6B57-A444-4DE7-B10F-0ED236BFA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938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9D8B7-D659-4669-9CD2-4A1F65E42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3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400"/>
            </a:lvl3pPr>
            <a:lvl4pPr marL="1371444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000"/>
            </a:lvl3pPr>
            <a:lvl4pPr marL="1371444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F42CF-E678-4B13-AE12-A0ACC60E8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34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Dmnd">
          <a:fgClr>
            <a:schemeClr val="accent1">
              <a:lumMod val="9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7408FF0-BD03-495A-8F1E-A08FB74C71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14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29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4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59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861" indent="-342861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2870" indent="-228574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018" indent="-228574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166" indent="-228574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31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62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10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758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17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900113" y="4624388"/>
            <a:ext cx="7512050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1600" b="1" i="1" dirty="0">
                <a:solidFill>
                  <a:schemeClr val="accent5">
                    <a:lumMod val="10000"/>
                  </a:schemeClr>
                </a:solidFill>
              </a:rPr>
              <a:t>г. Калуга,  </a:t>
            </a:r>
            <a:r>
              <a:rPr lang="ru-RU" altLang="ru-RU" sz="1600" b="1" i="1" dirty="0" smtClean="0">
                <a:solidFill>
                  <a:schemeClr val="accent5">
                    <a:lumMod val="10000"/>
                  </a:schemeClr>
                </a:solidFill>
              </a:rPr>
              <a:t>2024</a:t>
            </a:r>
            <a:endParaRPr lang="ru-RU" altLang="ru-RU" sz="1600" b="1" i="1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2052" name="Прямоугольник 1"/>
          <p:cNvSpPr>
            <a:spLocks noChangeArrowheads="1"/>
          </p:cNvSpPr>
          <p:nvPr/>
        </p:nvSpPr>
        <p:spPr bwMode="auto">
          <a:xfrm>
            <a:off x="5940153" y="3706419"/>
            <a:ext cx="2736924" cy="86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Министр </a:t>
            </a:r>
            <a:r>
              <a:rPr lang="ru-RU" altLang="ru-RU" sz="1400" dirty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сельского хозяйства Калужской области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1400" b="1" dirty="0" smtClean="0">
                <a:solidFill>
                  <a:schemeClr val="accent5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Ефремов Александр Викторович</a:t>
            </a:r>
            <a:endParaRPr lang="ru-RU" altLang="ru-RU" sz="1400" b="1" dirty="0">
              <a:solidFill>
                <a:schemeClr val="accent5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47476" y="1545636"/>
            <a:ext cx="8229600" cy="1836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0" tIns="45715" rIns="91430" bIns="45715"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2500" b="1" dirty="0">
                <a:ln w="12700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О </a:t>
            </a:r>
            <a:r>
              <a:rPr lang="ru-RU" sz="2500" b="1" dirty="0" smtClean="0">
                <a:ln w="12700" cmpd="sng">
                  <a:solidFill>
                    <a:schemeClr val="accent1">
                      <a:lumMod val="25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мерах по развитию потребительской кооперации в Калужской области</a:t>
            </a:r>
            <a:endParaRPr lang="ru-RU" altLang="ru-RU" sz="2500" b="1" dirty="0">
              <a:ln w="12700" cmpd="sng">
                <a:solidFill>
                  <a:schemeClr val="accent1">
                    <a:lumMod val="25000"/>
                  </a:schemeClr>
                </a:solidFill>
                <a:prstDash val="solid"/>
              </a:ln>
              <a:solidFill>
                <a:srgbClr val="C00000"/>
              </a:solidFill>
              <a:latin typeface="Latha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0112" y="329570"/>
            <a:ext cx="8071563" cy="33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0" tIns="45715" rIns="91430" bIns="45715">
            <a:spAutoFit/>
          </a:bodyPr>
          <a:lstStyle>
            <a:defPPr>
              <a:defRPr lang="ru-RU"/>
            </a:defPPr>
            <a:lvl1pPr algn="ctr" eaLnBrk="1" hangingPunct="1">
              <a:spcBef>
                <a:spcPct val="50000"/>
              </a:spcBef>
              <a:buFontTx/>
              <a:buNone/>
              <a:defRPr sz="1600" b="1" i="1">
                <a:solidFill>
                  <a:schemeClr val="accent5">
                    <a:lumMod val="10000"/>
                  </a:schemeClr>
                </a:solidFill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/>
            </a:lvl2pPr>
            <a:lvl3pPr marL="1143000" indent="-228600" eaLnBrk="0" hangingPunct="0">
              <a:spcBef>
                <a:spcPct val="20000"/>
              </a:spcBef>
              <a:buChar char="•"/>
              <a:defRPr sz="2400"/>
            </a:lvl3pPr>
            <a:lvl4pPr marL="1600200" indent="-228600" eaLnBrk="0" hangingPunct="0">
              <a:spcBef>
                <a:spcPct val="20000"/>
              </a:spcBef>
              <a:buChar char="–"/>
              <a:defRPr sz="2000"/>
            </a:lvl4pPr>
            <a:lvl5pPr marL="2057400" indent="-228600" eaLnBrk="0" hangingPunct="0">
              <a:spcBef>
                <a:spcPct val="20000"/>
              </a:spcBef>
              <a:buChar char="»"/>
              <a:defRPr sz="2000"/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ru-RU" dirty="0"/>
              <a:t>Министерство сельского хозяйства Калужской области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5" y="94637"/>
            <a:ext cx="1296000" cy="1286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2329" y="141480"/>
            <a:ext cx="7383264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Потребительская кооперация калужской области</a:t>
            </a:r>
            <a:endParaRPr lang="ru-RU" sz="2000" b="1" cap="all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892480" y="1053127"/>
            <a:ext cx="11092" cy="3347217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1560" y="6532190"/>
            <a:ext cx="427598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://klgops.ru/upload/WA000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204" y="893173"/>
            <a:ext cx="2955710" cy="1917217"/>
          </a:xfrm>
          <a:prstGeom prst="snip2Diag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891396"/>
            <a:ext cx="2520280" cy="1918995"/>
          </a:xfrm>
          <a:prstGeom prst="snip2Diag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274" y="3051248"/>
            <a:ext cx="2952328" cy="1878827"/>
          </a:xfrm>
          <a:prstGeom prst="snipRound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53" y="889589"/>
            <a:ext cx="2107976" cy="2808312"/>
          </a:xfrm>
          <a:prstGeom prst="snip2Diag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7014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3" y="-5618"/>
            <a:ext cx="7416824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400" b="1" cap="all">
                <a:ln w="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rgbClr val="C00000"/>
                </a:solidFill>
              </a:rPr>
              <a:t>потребительская кооперация калужской области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77050" y="1563638"/>
            <a:ext cx="4375311" cy="3213829"/>
          </a:xfrm>
          <a:prstGeom prst="rect">
            <a:avLst/>
          </a:prstGeom>
        </p:spPr>
        <p:txBody>
          <a:bodyPr wrap="square">
            <a:spAutoFit/>
          </a:bodyPr>
          <a:lstStyle>
            <a:lvl1pPr indent="-2698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6000"/>
              </a:lnSpc>
              <a:spcAft>
                <a:spcPts val="800"/>
              </a:spcAft>
              <a:defRPr/>
            </a:pPr>
            <a:r>
              <a:rPr lang="ru-RU" altLang="ru-RU" sz="1400" b="1" dirty="0" smtClean="0">
                <a:solidFill>
                  <a:srgbClr val="0033CC"/>
                </a:solidFill>
                <a:latin typeface="+mn-lt"/>
                <a:cs typeface="Arial" panose="020B0604020202020204" pitchFamily="34" charset="0"/>
              </a:rPr>
              <a:t>НАПРАВЛЕНИЯ ПРОГРАММЫ:</a:t>
            </a:r>
            <a:endParaRPr lang="ru-RU" altLang="ru-RU" sz="1400" dirty="0" smtClean="0">
              <a:solidFill>
                <a:srgbClr val="0033CC"/>
              </a:solidFill>
              <a:latin typeface="+mn-lt"/>
              <a:cs typeface="Arial" panose="020B0604020202020204" pitchFamily="34" charset="0"/>
            </a:endParaRPr>
          </a:p>
          <a:p>
            <a:pPr algn="just">
              <a:spcAft>
                <a:spcPts val="800"/>
              </a:spcAft>
              <a:defRPr/>
            </a:pPr>
            <a:r>
              <a:rPr lang="ru-RU" altLang="ru-RU" sz="1400" b="1" dirty="0" smtClean="0">
                <a:latin typeface="+mn-lt"/>
                <a:cs typeface="Arial" panose="020B0604020202020204" pitchFamily="34" charset="0"/>
              </a:rPr>
              <a:t>- приобретение специализированного автотранспорта для перевозки и реализации сельскохозяйственной продукции, сырья и продукции собственного производства </a:t>
            </a:r>
            <a:endParaRPr lang="ru-RU" altLang="ru-RU" sz="1400" dirty="0" smtClean="0">
              <a:latin typeface="+mn-lt"/>
              <a:cs typeface="Arial" panose="020B0604020202020204" pitchFamily="34" charset="0"/>
            </a:endParaRPr>
          </a:p>
          <a:p>
            <a:pPr marL="15875" indent="-285750" algn="just">
              <a:spcAft>
                <a:spcPts val="800"/>
              </a:spcAft>
              <a:buFontTx/>
              <a:buChar char="-"/>
              <a:defRPr/>
            </a:pPr>
            <a:r>
              <a:rPr lang="ru-RU" altLang="ru-RU" sz="1400" b="1" dirty="0" smtClean="0">
                <a:latin typeface="+mn-lt"/>
                <a:cs typeface="Arial" panose="020B0604020202020204" pitchFamily="34" charset="0"/>
              </a:rPr>
              <a:t>модернизация объектов инфраструктуры хранения и переработки сельскохозяйственной продукции и сырья, </a:t>
            </a:r>
            <a:r>
              <a:rPr lang="ru-RU" altLang="ru-RU" sz="1400" b="1" dirty="0">
                <a:latin typeface="+mn-lt"/>
                <a:cs typeface="Arial" panose="020B0604020202020204" pitchFamily="34" charset="0"/>
              </a:rPr>
              <a:t>хлебопекарных и кондитерских </a:t>
            </a:r>
            <a:r>
              <a:rPr lang="ru-RU" altLang="ru-RU" sz="1400" b="1" dirty="0" smtClean="0">
                <a:latin typeface="+mn-lt"/>
                <a:cs typeface="Arial" panose="020B0604020202020204" pitchFamily="34" charset="0"/>
              </a:rPr>
              <a:t>цехов</a:t>
            </a:r>
          </a:p>
          <a:p>
            <a:pPr marL="15875" indent="-285750" algn="just">
              <a:spcAft>
                <a:spcPts val="800"/>
              </a:spcAft>
              <a:buFontTx/>
              <a:buChar char="-"/>
              <a:defRPr/>
            </a:pPr>
            <a:r>
              <a:rPr lang="ru-RU" altLang="ru-RU" sz="1400" b="1" dirty="0" smtClean="0">
                <a:latin typeface="+mn-lt"/>
                <a:cs typeface="Arial" panose="020B0604020202020204" pitchFamily="34" charset="0"/>
              </a:rPr>
              <a:t>приобретение </a:t>
            </a:r>
            <a:r>
              <a:rPr lang="ru-RU" altLang="ru-RU" sz="1400" b="1" dirty="0">
                <a:latin typeface="+mn-lt"/>
                <a:cs typeface="Arial" panose="020B0604020202020204" pitchFamily="34" charset="0"/>
              </a:rPr>
              <a:t>торгового и холодильного оборудования, оборудования для автоматизации торговых и производственных процессов и программного </a:t>
            </a:r>
            <a:r>
              <a:rPr lang="ru-RU" altLang="ru-RU" sz="1400" b="1" dirty="0" smtClean="0">
                <a:latin typeface="+mn-lt"/>
                <a:cs typeface="Arial" panose="020B0604020202020204" pitchFamily="34" charset="0"/>
              </a:rPr>
              <a:t>обеспечения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6366" y="702258"/>
            <a:ext cx="42629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Объем государственной поддержки на </a:t>
            </a:r>
            <a:r>
              <a:rPr lang="ru-RU" sz="1600" dirty="0" smtClean="0"/>
              <a:t>2024 год -  </a:t>
            </a:r>
            <a:r>
              <a:rPr lang="ru-RU" sz="1600" b="1" dirty="0" smtClean="0">
                <a:solidFill>
                  <a:srgbClr val="FF0000"/>
                </a:solidFill>
              </a:rPr>
              <a:t>25,260 млн руб.</a:t>
            </a:r>
          </a:p>
          <a:p>
            <a:r>
              <a:rPr lang="ru-RU" sz="1600" b="1" dirty="0" smtClean="0"/>
              <a:t>Предоставлено </a:t>
            </a:r>
            <a:r>
              <a:rPr lang="ru-RU" sz="1600" b="1" dirty="0" smtClean="0">
                <a:solidFill>
                  <a:srgbClr val="FF0000"/>
                </a:solidFill>
              </a:rPr>
              <a:t>– 6,3 млн руб.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/>
          <a:stretch/>
        </p:blipFill>
        <p:spPr>
          <a:xfrm>
            <a:off x="6664451" y="3622108"/>
            <a:ext cx="2108238" cy="1538460"/>
          </a:xfrm>
          <a:prstGeom prst="snip2Diag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096" y="2787774"/>
            <a:ext cx="1760974" cy="1980835"/>
          </a:xfrm>
          <a:prstGeom prst="snip2Diag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22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96" y="1533255"/>
            <a:ext cx="1980221" cy="1500981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"/>
          <a:stretch/>
        </p:blipFill>
        <p:spPr bwMode="auto">
          <a:xfrm>
            <a:off x="7119751" y="1518361"/>
            <a:ext cx="1634495" cy="2029245"/>
          </a:xfrm>
          <a:prstGeom prst="snip2Diag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4673181" y="1347614"/>
            <a:ext cx="398253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735156" y="609531"/>
            <a:ext cx="30375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/>
              <a:t>Приобретено: 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3 </a:t>
            </a:r>
            <a:r>
              <a:rPr lang="ru-RU" sz="1400" b="1" dirty="0" smtClean="0">
                <a:solidFill>
                  <a:srgbClr val="000000"/>
                </a:solidFill>
              </a:rPr>
              <a:t>единицы автотранспорта</a:t>
            </a:r>
          </a:p>
          <a:p>
            <a:r>
              <a:rPr lang="ru-RU" sz="1400" b="1" dirty="0" smtClean="0">
                <a:solidFill>
                  <a:srgbClr val="FF0000"/>
                </a:solidFill>
              </a:rPr>
              <a:t>95</a:t>
            </a:r>
            <a:r>
              <a:rPr lang="ru-RU" sz="1400" b="1" dirty="0" smtClean="0">
                <a:solidFill>
                  <a:srgbClr val="000000"/>
                </a:solidFill>
              </a:rPr>
              <a:t> </a:t>
            </a:r>
            <a:r>
              <a:rPr lang="ru-RU" sz="1400" b="1" dirty="0">
                <a:solidFill>
                  <a:srgbClr val="000000"/>
                </a:solidFill>
              </a:rPr>
              <a:t>единиц оборудования</a:t>
            </a:r>
            <a:endParaRPr lang="ru-RU" sz="1400" dirty="0">
              <a:solidFill>
                <a:srgbClr val="000000"/>
              </a:solidFill>
            </a:endParaRPr>
          </a:p>
          <a:p>
            <a:endParaRPr lang="ru-RU" sz="1400" dirty="0">
              <a:solidFill>
                <a:srgbClr val="000000"/>
              </a:solidFill>
            </a:endParaRP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126366" y="1563638"/>
            <a:ext cx="3982539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5450738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5486"/>
            <a:ext cx="12922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1985"/>
            <a:ext cx="80724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672" y="177966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БЛАГОДАРЮ ЗА ВНИМАНИЕ!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37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"/>
            <a:ext cx="914400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000" b="1" cap="all">
                <a:ln w="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effectLst/>
              </a:rPr>
              <a:t>Калужский областной союз потребительских обществ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677" y="2283718"/>
            <a:ext cx="8894720" cy="646321"/>
          </a:xfrm>
          <a:prstGeom prst="rect">
            <a:avLst/>
          </a:prstGeom>
        </p:spPr>
        <p:txBody>
          <a:bodyPr wrap="square" lIns="91430" tIns="45715" rIns="91430" bIns="45715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 деятельности потребительской кооперации в системе областного союза потребительских обществ Калужской области</a:t>
            </a:r>
            <a:endParaRPr lang="ru-RU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54528" y="3003798"/>
            <a:ext cx="8295506" cy="0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79512" y="576431"/>
            <a:ext cx="0" cy="449383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9"/>
          <p:cNvSpPr txBox="1">
            <a:spLocks noChangeArrowheads="1"/>
          </p:cNvSpPr>
          <p:nvPr/>
        </p:nvSpPr>
        <p:spPr bwMode="auto">
          <a:xfrm>
            <a:off x="827584" y="830989"/>
            <a:ext cx="7560840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FF0000"/>
                </a:solidFill>
              </a:rPr>
              <a:t>31</a:t>
            </a:r>
            <a:r>
              <a:rPr lang="ru-RU" sz="1800" dirty="0" smtClean="0"/>
              <a:t> организация потребительской кооперации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3916021278"/>
              </p:ext>
            </p:extLst>
          </p:nvPr>
        </p:nvGraphicFramePr>
        <p:xfrm>
          <a:off x="354528" y="3075806"/>
          <a:ext cx="8424936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" name="Подзаголовок 2"/>
          <p:cNvSpPr txBox="1">
            <a:spLocks/>
          </p:cNvSpPr>
          <p:nvPr/>
        </p:nvSpPr>
        <p:spPr bwMode="auto">
          <a:xfrm>
            <a:off x="1043608" y="1438792"/>
            <a:ext cx="6554019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ru-RU" altLang="ru-RU" sz="1800" b="1" dirty="0">
                <a:solidFill>
                  <a:schemeClr val="tx1"/>
                </a:solidFill>
              </a:rPr>
              <a:t>Численность пайщиков – 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5 </a:t>
            </a:r>
            <a:r>
              <a:rPr lang="ru-RU" altLang="ru-RU" sz="1800" b="1" dirty="0">
                <a:solidFill>
                  <a:srgbClr val="FF0000"/>
                </a:solidFill>
              </a:rPr>
              <a:t>тыс. человек</a:t>
            </a:r>
          </a:p>
          <a:p>
            <a:pPr eaLnBrk="1" hangingPunct="1"/>
            <a:r>
              <a:rPr lang="ru-RU" altLang="ru-RU" sz="1800" b="1" dirty="0">
                <a:solidFill>
                  <a:schemeClr val="tx1"/>
                </a:solidFill>
              </a:rPr>
              <a:t>Численность работающих </a:t>
            </a:r>
            <a:r>
              <a:rPr lang="ru-RU" altLang="ru-RU" sz="2000" b="1" dirty="0">
                <a:solidFill>
                  <a:schemeClr val="tx1"/>
                </a:solidFill>
              </a:rPr>
              <a:t>– </a:t>
            </a:r>
            <a:r>
              <a:rPr lang="ru-RU" altLang="ru-RU" sz="2000" b="1" dirty="0">
                <a:solidFill>
                  <a:srgbClr val="FF0000"/>
                </a:solidFill>
              </a:rPr>
              <a:t>725 </a:t>
            </a:r>
            <a:r>
              <a:rPr lang="ru-RU" altLang="ru-RU" sz="1800" b="1" dirty="0">
                <a:solidFill>
                  <a:srgbClr val="FF0000"/>
                </a:solidFill>
              </a:rPr>
              <a:t>человек</a:t>
            </a:r>
          </a:p>
          <a:p>
            <a:pPr eaLnBrk="1" hangingPunct="1"/>
            <a:endParaRPr lang="ru-RU" alt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1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004" y="-42592"/>
            <a:ext cx="914400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000" b="1" cap="all">
                <a:ln w="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effectLst/>
              </a:rPr>
              <a:t>потребительская кооперация калужской области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91546" y="293908"/>
            <a:ext cx="0" cy="449383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463" y="372901"/>
            <a:ext cx="5210924" cy="48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7668344" y="2561751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4427538" y="2405856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4435475" y="3147814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7032326" y="842746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5796136" y="2209037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5254475" y="3479602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4965550" y="3147814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7164288" y="3152154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6442745" y="3152154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6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6455246" y="2571750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7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7162309" y="1707654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6440766" y="1707654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6455246" y="1131590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7812806" y="1272007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21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8461057" y="1106113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8094573" y="799802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23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7812806" y="582954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8316595" y="2090283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Рисунок 25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7618863" y="2090283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7032326" y="2272392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Рисунок 28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6205752" y="4475153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Рисунок 29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5709050" y="4159580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 descr="D:\Мои документы\Лунькова\Бланки\1639227421_27-papik-pro-p-klipart-flazhok-27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21" t="24435" r="29375" b="21188"/>
          <a:stretch>
            <a:fillRect/>
          </a:stretch>
        </p:blipFill>
        <p:spPr bwMode="auto">
          <a:xfrm>
            <a:off x="8735502" y="1631886"/>
            <a:ext cx="288925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одзаголовок 2"/>
          <p:cNvSpPr txBox="1">
            <a:spLocks/>
          </p:cNvSpPr>
          <p:nvPr/>
        </p:nvSpPr>
        <p:spPr bwMode="auto">
          <a:xfrm>
            <a:off x="269059" y="995359"/>
            <a:ext cx="5311945" cy="113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/>
            <a:r>
              <a:rPr lang="ru-RU" altLang="ru-RU" sz="1800" dirty="0">
                <a:solidFill>
                  <a:schemeClr val="tx1"/>
                </a:solidFill>
              </a:rPr>
              <a:t>Потребительская кооперация обслуживает </a:t>
            </a:r>
            <a:r>
              <a:rPr lang="ru-RU" altLang="ru-RU" sz="1800" dirty="0">
                <a:solidFill>
                  <a:srgbClr val="FF0000"/>
                </a:solidFill>
              </a:rPr>
              <a:t>22 из 24</a:t>
            </a:r>
            <a:r>
              <a:rPr lang="ru-RU" altLang="ru-RU" sz="1800" dirty="0">
                <a:solidFill>
                  <a:schemeClr val="tx1"/>
                </a:solidFill>
              </a:rPr>
              <a:t> муниципальных районов Калужской области</a:t>
            </a:r>
            <a:endParaRPr lang="ru-RU" altLang="ru-RU" sz="1600" dirty="0">
              <a:solidFill>
                <a:srgbClr val="FF0000"/>
              </a:solidFill>
            </a:endParaRPr>
          </a:p>
        </p:txBody>
      </p:sp>
      <p:sp>
        <p:nvSpPr>
          <p:cNvPr id="33" name="Подзаголовок 2"/>
          <p:cNvSpPr txBox="1">
            <a:spLocks/>
          </p:cNvSpPr>
          <p:nvPr/>
        </p:nvSpPr>
        <p:spPr bwMode="auto">
          <a:xfrm>
            <a:off x="266700" y="2039442"/>
            <a:ext cx="45339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tx1"/>
                </a:solidFill>
              </a:rPr>
              <a:t>Количество обслуживаемых населенных пунктов </a:t>
            </a:r>
            <a:r>
              <a:rPr lang="ru-RU" altLang="ru-RU" sz="1800" dirty="0">
                <a:solidFill>
                  <a:srgbClr val="FF0000"/>
                </a:solidFill>
              </a:rPr>
              <a:t>- </a:t>
            </a:r>
            <a:r>
              <a:rPr lang="ru-RU" altLang="ru-RU" sz="2000" dirty="0">
                <a:solidFill>
                  <a:srgbClr val="FF0000"/>
                </a:solidFill>
              </a:rPr>
              <a:t>900</a:t>
            </a:r>
            <a:endParaRPr lang="ru-RU" altLang="ru-RU" sz="1800" dirty="0">
              <a:solidFill>
                <a:srgbClr val="FF0000"/>
              </a:solidFill>
            </a:endParaRPr>
          </a:p>
          <a:p>
            <a:pPr eaLnBrk="1" hangingPunct="1"/>
            <a:endParaRPr lang="ru-RU" altLang="ru-RU" sz="1600" b="1" dirty="0">
              <a:solidFill>
                <a:srgbClr val="FF0000"/>
              </a:solidFill>
            </a:endParaRPr>
          </a:p>
        </p:txBody>
      </p:sp>
      <p:sp>
        <p:nvSpPr>
          <p:cNvPr id="34" name="Подзаголовок 2"/>
          <p:cNvSpPr txBox="1">
            <a:spLocks/>
          </p:cNvSpPr>
          <p:nvPr/>
        </p:nvSpPr>
        <p:spPr bwMode="auto">
          <a:xfrm>
            <a:off x="294164" y="3138434"/>
            <a:ext cx="4160838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/>
            <a:r>
              <a:rPr lang="ru-RU" altLang="ru-RU" sz="1800" dirty="0">
                <a:solidFill>
                  <a:schemeClr val="tx1"/>
                </a:solidFill>
              </a:rPr>
              <a:t>Численность обслуживаемого населения </a:t>
            </a:r>
            <a:r>
              <a:rPr lang="ru-RU" altLang="ru-RU" sz="1800" dirty="0">
                <a:solidFill>
                  <a:srgbClr val="FF0000"/>
                </a:solidFill>
              </a:rPr>
              <a:t>– </a:t>
            </a:r>
            <a:r>
              <a:rPr lang="ru-RU" altLang="ru-RU" sz="2000" dirty="0">
                <a:solidFill>
                  <a:srgbClr val="FF0000"/>
                </a:solidFill>
              </a:rPr>
              <a:t>160</a:t>
            </a:r>
            <a:r>
              <a:rPr lang="ru-RU" altLang="ru-RU" sz="1800" dirty="0">
                <a:solidFill>
                  <a:srgbClr val="FF0000"/>
                </a:solidFill>
              </a:rPr>
              <a:t> </a:t>
            </a:r>
            <a:r>
              <a:rPr lang="ru-RU" altLang="ru-RU" sz="1800" dirty="0" err="1">
                <a:solidFill>
                  <a:srgbClr val="FF0000"/>
                </a:solidFill>
              </a:rPr>
              <a:t>тыс.человек</a:t>
            </a:r>
            <a:endParaRPr lang="ru-RU" altLang="ru-RU" sz="1800" dirty="0">
              <a:solidFill>
                <a:srgbClr val="FF0000"/>
              </a:solidFill>
            </a:endParaRPr>
          </a:p>
          <a:p>
            <a:pPr eaLnBrk="1" hangingPunct="1"/>
            <a:endParaRPr lang="ru-RU" alt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18486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42c4e720-a0bc-4d87-918e-f8cdd41e5a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42c4e720-a0bc-4d87-918e-f8cdd41e5ab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42c4e720-a0bc-4d87-918e-f8cdd41e5ab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0" y="2"/>
            <a:ext cx="9144000" cy="830987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000" b="1" cap="all">
                <a:ln w="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400" dirty="0" smtClean="0">
                <a:solidFill>
                  <a:srgbClr val="C00000"/>
                </a:solidFill>
                <a:effectLst/>
              </a:rPr>
              <a:t>  потребительская  кооперация </a:t>
            </a:r>
          </a:p>
          <a:p>
            <a:r>
              <a:rPr lang="ru-RU" sz="2400" dirty="0" smtClean="0">
                <a:solidFill>
                  <a:srgbClr val="C00000"/>
                </a:solidFill>
                <a:effectLst/>
              </a:rPr>
              <a:t>калужской области</a:t>
            </a:r>
            <a:endParaRPr lang="ru-RU" sz="2400" dirty="0">
              <a:solidFill>
                <a:srgbClr val="C00000"/>
              </a:solidFill>
              <a:effectLst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3419872" y="2049868"/>
            <a:ext cx="0" cy="261011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Заголовок 1"/>
          <p:cNvSpPr txBox="1">
            <a:spLocks/>
          </p:cNvSpPr>
          <p:nvPr/>
        </p:nvSpPr>
        <p:spPr>
          <a:xfrm>
            <a:off x="743693" y="932492"/>
            <a:ext cx="7381875" cy="115093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4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5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  <a:t>ВЕДОМСТВЕННАЯ  ЦЕЛЕВАЯ ПРОГРАММА</a:t>
            </a:r>
            <a:b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  <a:t> «РАЗВИТИЕ ПОТРЕБИТЕЛЬСКОЙ КООПЕРАЦИИ В КАЛУЖСКОЙ ОБЛАСТИ» 2018-2023 гг.</a:t>
            </a:r>
            <a:endParaRPr lang="ru-RU" sz="16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88047" y="2049868"/>
            <a:ext cx="2831825" cy="37192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4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5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  <a:t>Цель программ</a:t>
            </a:r>
            <a:endParaRPr lang="ru-RU" sz="16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Заголовок 1"/>
          <p:cNvSpPr txBox="1">
            <a:spLocks/>
          </p:cNvSpPr>
          <p:nvPr/>
        </p:nvSpPr>
        <p:spPr>
          <a:xfrm>
            <a:off x="2483768" y="2607754"/>
            <a:ext cx="6301755" cy="575469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4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5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endParaRPr lang="ru-RU" sz="16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1971586"/>
            <a:ext cx="4861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/>
              <a:t>Повышения </a:t>
            </a:r>
            <a:r>
              <a:rPr lang="ru-RU" sz="1600" b="1" dirty="0"/>
              <a:t>уровня жизни сельского населения</a:t>
            </a:r>
            <a:endParaRPr lang="ru-RU" sz="1600" dirty="0"/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12775" y="3178406"/>
            <a:ext cx="2831825" cy="37192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4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5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b="1" kern="0" dirty="0">
                <a:solidFill>
                  <a:schemeClr val="accent2">
                    <a:lumMod val="50000"/>
                  </a:schemeClr>
                </a:solidFill>
              </a:rPr>
              <a:t>З</a:t>
            </a:r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  <a:t>адачи</a:t>
            </a:r>
            <a:endParaRPr lang="ru-RU" sz="16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851920" y="2872924"/>
            <a:ext cx="4861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Обновление и модернизация материально-технической </a:t>
            </a:r>
            <a:r>
              <a:rPr lang="ru-RU" sz="1600" b="1" dirty="0" smtClean="0"/>
              <a:t>базы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923929" y="3651870"/>
            <a:ext cx="48615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Организация закупок сельскохозяйственной продукции </a:t>
            </a:r>
            <a:endParaRPr lang="ru-RU" sz="1600" dirty="0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 flipH="1">
            <a:off x="743693" y="2556362"/>
            <a:ext cx="7969822" cy="51392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3923929" y="4367594"/>
            <a:ext cx="50139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/>
              <a:t>Организация выездной торговли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08597445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717114649"/>
              </p:ext>
            </p:extLst>
          </p:nvPr>
        </p:nvGraphicFramePr>
        <p:xfrm>
          <a:off x="-12762" y="1541676"/>
          <a:ext cx="3816425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251520" y="1198420"/>
            <a:ext cx="2714470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190,6</a:t>
            </a:r>
            <a:r>
              <a:rPr lang="ru-RU" sz="2400" b="1" dirty="0" smtClean="0">
                <a:latin typeface="+mn-lt"/>
              </a:rPr>
              <a:t> млн руб.</a:t>
            </a:r>
            <a:br>
              <a:rPr lang="ru-RU" sz="2400" b="1" dirty="0" smtClean="0">
                <a:latin typeface="+mn-lt"/>
              </a:rPr>
            </a:br>
            <a:endParaRPr lang="ru-RU" sz="2400" b="1" dirty="0" smtClean="0">
              <a:latin typeface="+mn-lt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863649" y="390667"/>
            <a:ext cx="7381875" cy="115093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4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5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  <a:t>ВЕДОМСТВЕННАЯ  ЦЕЛЕВАЯ ПРОГРАММА</a:t>
            </a:r>
            <a:b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  <a:t> «РАЗВИТИЕ ПОТРЕБИТЕЛЬСКОЙ КООПЕРАЦИИ В КАЛУЖСКОЙ ОБЛАСТИ» 2018-2023 гг.</a:t>
            </a:r>
            <a:endParaRPr lang="ru-RU" sz="16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02158" y="1237702"/>
            <a:ext cx="279803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206</a:t>
            </a:r>
            <a:r>
              <a:rPr lang="ru-RU" dirty="0"/>
              <a:t> </a:t>
            </a:r>
            <a:r>
              <a:rPr lang="ru-RU" sz="1600" dirty="0"/>
              <a:t>единиц технологического оборудования для  модернизации инфраструктуры хранения и </a:t>
            </a:r>
            <a:r>
              <a:rPr lang="ru-RU" sz="1600" dirty="0" smtClean="0"/>
              <a:t>переработки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502158" y="3219822"/>
            <a:ext cx="315807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b="1" dirty="0">
                <a:solidFill>
                  <a:srgbClr val="FF0000"/>
                </a:solidFill>
              </a:rPr>
              <a:t>1725</a:t>
            </a:r>
            <a:r>
              <a:rPr lang="ru-RU" dirty="0"/>
              <a:t> </a:t>
            </a:r>
            <a:r>
              <a:rPr lang="ru-RU" sz="1600" dirty="0"/>
              <a:t>единицы </a:t>
            </a:r>
            <a:r>
              <a:rPr lang="ru-RU" sz="1600" dirty="0" smtClean="0"/>
              <a:t>торгового и холодильного оборудования</a:t>
            </a:r>
            <a:r>
              <a:rPr lang="ru-RU" sz="1600" dirty="0"/>
              <a:t>, оборудования для автоматизации торговых, производственных процессов и программного обеспечения</a:t>
            </a:r>
          </a:p>
        </p:txBody>
      </p:sp>
      <p:pic>
        <p:nvPicPr>
          <p:cNvPr id="28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"/>
          <a:stretch/>
        </p:blipFill>
        <p:spPr bwMode="auto">
          <a:xfrm>
            <a:off x="6516216" y="1058955"/>
            <a:ext cx="1512168" cy="1957931"/>
          </a:xfrm>
          <a:prstGeom prst="snip2DiagRect">
            <a:avLst/>
          </a:prstGeom>
          <a:noFill/>
          <a:ln w="5080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4" cstate="print"/>
          <a:srcRect t="4424" b="4892"/>
          <a:stretch/>
        </p:blipFill>
        <p:spPr>
          <a:xfrm>
            <a:off x="7440382" y="2981131"/>
            <a:ext cx="1610284" cy="21581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993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461122" y="2802591"/>
            <a:ext cx="230425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>
              <a:spcBef>
                <a:spcPts val="0"/>
              </a:spcBef>
              <a:buNone/>
            </a:pPr>
            <a:r>
              <a:rPr lang="ru-RU" sz="1500" dirty="0" smtClean="0"/>
              <a:t>. </a:t>
            </a:r>
          </a:p>
        </p:txBody>
      </p:sp>
      <p:sp>
        <p:nvSpPr>
          <p:cNvPr id="2" name="AutoShape 2" descr="blob:https://web.whatsapp.com/42c4e720-a0bc-4d87-918e-f8cdd41e5a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blob:https://web.whatsapp.com/42c4e720-a0bc-4d87-918e-f8cdd41e5abc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whatsapp.com/42c4e720-a0bc-4d87-918e-f8cdd41e5abc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9"/>
          <p:cNvSpPr txBox="1">
            <a:spLocks noChangeArrowheads="1"/>
          </p:cNvSpPr>
          <p:nvPr/>
        </p:nvSpPr>
        <p:spPr bwMode="auto">
          <a:xfrm>
            <a:off x="6156176" y="240557"/>
            <a:ext cx="936104" cy="1034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endParaRPr lang="ru-RU" sz="1800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3" y="-5620"/>
            <a:ext cx="7416824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400" b="1" cap="all">
                <a:ln w="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 smtClean="0">
                <a:solidFill>
                  <a:srgbClr val="C00000"/>
                </a:solidFill>
              </a:rPr>
              <a:t> потребительская кооперация калужской области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2134" y="77600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</a:rPr>
              <a:t>63 </a:t>
            </a:r>
            <a:r>
              <a:rPr lang="ru-RU" sz="1600" b="1" dirty="0"/>
              <a:t> единицы  специализированного  автотранспорта.</a:t>
            </a:r>
            <a:endParaRPr lang="ru-RU" sz="1600" dirty="0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" cstate="print"/>
          <a:srcRect t="8000" b="8000"/>
          <a:stretch/>
        </p:blipFill>
        <p:spPr>
          <a:xfrm>
            <a:off x="333329" y="555526"/>
            <a:ext cx="2366463" cy="18648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6" name="Подзаголовок 2"/>
          <p:cNvSpPr txBox="1">
            <a:spLocks/>
          </p:cNvSpPr>
          <p:nvPr/>
        </p:nvSpPr>
        <p:spPr bwMode="auto">
          <a:xfrm>
            <a:off x="3370525" y="1369712"/>
            <a:ext cx="5668962" cy="176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 marL="342900" indent="-3429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6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400"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sz="12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ru-RU" altLang="ru-RU" sz="1600" b="1" dirty="0">
                <a:solidFill>
                  <a:srgbClr val="FF0000"/>
                </a:solidFill>
              </a:rPr>
              <a:t>25</a:t>
            </a:r>
            <a:r>
              <a:rPr lang="ru-RU" altLang="ru-RU" sz="1600" b="1" dirty="0"/>
              <a:t> </a:t>
            </a:r>
            <a:r>
              <a:rPr lang="ru-RU" altLang="ru-RU" sz="1600" b="1" dirty="0">
                <a:solidFill>
                  <a:schemeClr val="tx1"/>
                </a:solidFill>
              </a:rPr>
              <a:t>автомагазинов обслуживают </a:t>
            </a:r>
            <a:r>
              <a:rPr lang="ru-RU" altLang="ru-RU" sz="1600" b="1" dirty="0">
                <a:solidFill>
                  <a:srgbClr val="FF0000"/>
                </a:solidFill>
              </a:rPr>
              <a:t>530</a:t>
            </a:r>
            <a:r>
              <a:rPr lang="ru-RU" altLang="ru-RU" sz="1600" b="1" dirty="0"/>
              <a:t> 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населенных </a:t>
            </a:r>
            <a:r>
              <a:rPr lang="ru-RU" altLang="ru-RU" sz="1600" b="1" dirty="0">
                <a:solidFill>
                  <a:schemeClr val="tx1"/>
                </a:solidFill>
              </a:rPr>
              <a:t>пунктов с численностью жителей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13</a:t>
            </a:r>
            <a:r>
              <a:rPr lang="ru-RU" altLang="ru-RU" sz="1600" b="1" dirty="0" smtClean="0">
                <a:solidFill>
                  <a:schemeClr val="tx1"/>
                </a:solidFill>
              </a:rPr>
              <a:t> </a:t>
            </a:r>
            <a:r>
              <a:rPr lang="ru-RU" altLang="ru-RU" sz="1600" b="1" dirty="0" err="1" smtClean="0">
                <a:solidFill>
                  <a:schemeClr val="tx1"/>
                </a:solidFill>
              </a:rPr>
              <a:t>тыс.человек</a:t>
            </a:r>
            <a:endParaRPr lang="ru-RU" altLang="ru-RU" sz="1600" b="1" dirty="0">
              <a:solidFill>
                <a:schemeClr val="tx1"/>
              </a:solidFill>
            </a:endParaRPr>
          </a:p>
          <a:p>
            <a:pPr eaLnBrk="1" hangingPunct="1">
              <a:spcBef>
                <a:spcPts val="600"/>
              </a:spcBef>
            </a:pPr>
            <a:r>
              <a:rPr lang="ru-RU" altLang="ru-RU" sz="1600" b="1" dirty="0">
                <a:solidFill>
                  <a:srgbClr val="FF0000"/>
                </a:solidFill>
              </a:rPr>
              <a:t>38</a:t>
            </a:r>
            <a:r>
              <a:rPr lang="ru-RU" altLang="ru-RU" sz="1600" b="1" dirty="0">
                <a:solidFill>
                  <a:schemeClr val="tx1"/>
                </a:solidFill>
              </a:rPr>
              <a:t> специализированных автомобилей обеспечивают закупку сельхозпродукции и сырья, развоз товара и собственной продукции </a:t>
            </a:r>
          </a:p>
          <a:p>
            <a:pPr eaLnBrk="1" hangingPunct="1"/>
            <a:endParaRPr lang="ru-RU" altLang="ru-RU" sz="1600" b="1" dirty="0"/>
          </a:p>
          <a:p>
            <a:pPr eaLnBrk="1" hangingPunct="1"/>
            <a:endParaRPr lang="ru-RU" altLang="ru-RU" sz="1600" b="1" dirty="0"/>
          </a:p>
          <a:p>
            <a:pPr eaLnBrk="1" hangingPunct="1"/>
            <a:endParaRPr lang="ru-RU" altLang="ru-RU" sz="1600" b="1" dirty="0">
              <a:solidFill>
                <a:srgbClr val="FF0000"/>
              </a:solidFill>
            </a:endParaRPr>
          </a:p>
          <a:p>
            <a:pPr eaLnBrk="1" hangingPunct="1"/>
            <a:endParaRPr lang="ru-RU" altLang="ru-RU" sz="1400" b="1" dirty="0">
              <a:solidFill>
                <a:srgbClr val="FF0000"/>
              </a:solidFill>
            </a:endParaRPr>
          </a:p>
        </p:txBody>
      </p:sp>
      <p:pic>
        <p:nvPicPr>
          <p:cNvPr id="35" name="Рисунок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056000"/>
            <a:ext cx="2376264" cy="170765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57150" cap="sq">
            <a:solidFill>
              <a:srgbClr val="90C22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6" name="TextBox 35"/>
          <p:cNvSpPr txBox="1"/>
          <p:nvPr/>
        </p:nvSpPr>
        <p:spPr>
          <a:xfrm>
            <a:off x="2883075" y="4843780"/>
            <a:ext cx="235848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</a:rPr>
              <a:t>ЛЮДИНОВСКОЕ </a:t>
            </a:r>
            <a:r>
              <a:rPr lang="ru-RU" sz="1200" b="1" dirty="0" smtClean="0">
                <a:solidFill>
                  <a:srgbClr val="FF0000"/>
                </a:solidFill>
                <a:latin typeface="+mn-lt"/>
              </a:rPr>
              <a:t>РАЙПО</a:t>
            </a:r>
            <a:endParaRPr lang="ru-RU" sz="12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3056001"/>
            <a:ext cx="2379255" cy="1707654"/>
          </a:xfrm>
          <a:prstGeom prst="snip2DiagRect">
            <a:avLst/>
          </a:prstGeom>
          <a:solidFill>
            <a:schemeClr val="accent1">
              <a:lumMod val="40000"/>
              <a:lumOff val="60000"/>
            </a:schemeClr>
          </a:solidFill>
          <a:ln w="5715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0" name="TextBox 39"/>
          <p:cNvSpPr txBox="1"/>
          <p:nvPr/>
        </p:nvSpPr>
        <p:spPr>
          <a:xfrm>
            <a:off x="6300192" y="4792398"/>
            <a:ext cx="26183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</a:rPr>
              <a:t>СПАС-ДЕМЕНСКОЕ РАЙПО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3329" y="2517734"/>
            <a:ext cx="16199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</a:rPr>
              <a:t>МОСАЛЬСКОЕ ПО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58" y="2941090"/>
            <a:ext cx="2522534" cy="17250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ABD56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3" name="TextBox 42"/>
          <p:cNvSpPr txBox="1"/>
          <p:nvPr/>
        </p:nvSpPr>
        <p:spPr>
          <a:xfrm>
            <a:off x="565665" y="4763654"/>
            <a:ext cx="19431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1200" b="1" dirty="0">
                <a:solidFill>
                  <a:srgbClr val="FF0000"/>
                </a:solidFill>
                <a:latin typeface="+mn-lt"/>
              </a:rPr>
              <a:t>МЕЩОВСКОЕ РАЙПО</a:t>
            </a:r>
          </a:p>
        </p:txBody>
      </p:sp>
    </p:spTree>
    <p:extLst>
      <p:ext uri="{BB962C8B-B14F-4D97-AF65-F5344CB8AC3E}">
        <p14:creationId xmlns:p14="http://schemas.microsoft.com/office/powerpoint/2010/main" val="2990165679"/>
      </p:ext>
    </p:extLst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"/>
          <p:cNvSpPr txBox="1">
            <a:spLocks/>
          </p:cNvSpPr>
          <p:nvPr/>
        </p:nvSpPr>
        <p:spPr>
          <a:xfrm>
            <a:off x="863649" y="390667"/>
            <a:ext cx="7381875" cy="1150938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148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296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44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592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  <a:t>ВЕДОМСТВЕННАЯ  ЦЕЛЕВАЯ ПРОГРАММА</a:t>
            </a:r>
            <a:b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b="1" kern="0" dirty="0" smtClean="0">
                <a:solidFill>
                  <a:schemeClr val="accent2">
                    <a:lumMod val="50000"/>
                  </a:schemeClr>
                </a:solidFill>
              </a:rPr>
              <a:t> «РАЗВИТИЕ ПОТРЕБИТЕЛЬСКОЙ КООПЕРАЦИИ В КАЛУЖСКОЙ ОБЛАСТИ» 2018-2023 гг.</a:t>
            </a:r>
            <a:endParaRPr lang="ru-RU" sz="1600" b="1" kern="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109801"/>
              </p:ext>
            </p:extLst>
          </p:nvPr>
        </p:nvGraphicFramePr>
        <p:xfrm>
          <a:off x="94650" y="1726806"/>
          <a:ext cx="4752529" cy="277000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515301"/>
                <a:gridCol w="757649"/>
                <a:gridCol w="619895"/>
                <a:gridCol w="619895"/>
                <a:gridCol w="1017016"/>
                <a:gridCol w="222773"/>
              </a:tblGrid>
              <a:tr h="0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МЛН РУБ</a:t>
                      </a: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666886">
                <a:tc>
                  <a:txBody>
                    <a:bodyPr/>
                    <a:lstStyle/>
                    <a:p>
                      <a:pPr algn="ctr"/>
                      <a:endParaRPr lang="ru-RU" sz="1200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20</a:t>
                      </a:r>
                      <a:r>
                        <a:rPr lang="ru-RU" sz="12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21</a:t>
                      </a:r>
                      <a:endParaRPr lang="ru-RU" sz="1200" b="1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2022</a:t>
                      </a:r>
                      <a:endParaRPr lang="ru-RU" sz="1200" b="1" u="none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2023</a:t>
                      </a: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2023  к 2021</a:t>
                      </a:r>
                      <a:endParaRPr lang="ru-RU" sz="1200" b="1" u="none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 anchorCtr="1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41425">
                <a:tc>
                  <a:txBody>
                    <a:bodyPr/>
                    <a:lstStyle/>
                    <a:p>
                      <a:pPr algn="ctr" eaLnBrk="0" hangingPunct="0"/>
                      <a:r>
                        <a:rPr lang="ru-RU" sz="1200" dirty="0" smtClean="0"/>
                        <a:t>Совокупный объем деятельности Калужского союза потребительских обществ </a:t>
                      </a:r>
                      <a:endParaRPr lang="ru-RU" sz="1200" dirty="0"/>
                    </a:p>
                  </a:txBody>
                  <a:tcPr marL="68580" marR="68580" marT="0" marB="0"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3796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3873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3878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102%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закупок сельскохозяйственной продукции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 anchorCtr="1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822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838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855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R="36195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/>
                        </a:rPr>
                        <a:t>104%</a:t>
                      </a:r>
                      <a:endParaRPr lang="ru-RU" sz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 marL="68580" marR="68580" marT="0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241039"/>
              </p:ext>
            </p:extLst>
          </p:nvPr>
        </p:nvGraphicFramePr>
        <p:xfrm>
          <a:off x="5052525" y="1534584"/>
          <a:ext cx="3978204" cy="320717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21335"/>
                <a:gridCol w="1008112"/>
                <a:gridCol w="792088"/>
                <a:gridCol w="956669"/>
              </a:tblGrid>
              <a:tr h="3890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                                  региональных союзов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Объем закупок сельхозпродукции и сырья,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млн</a:t>
                      </a:r>
                      <a:r>
                        <a:rPr lang="ru-RU" sz="10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руб.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Рейтинг по региональным союзам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21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Среди союзов ЦФО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Среди союзов РФ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881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ЦФО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Калужский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855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Курский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Орловский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481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Смоленский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387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Брянский 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378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Ярославский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351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Владимирский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Тамбовский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Тульский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43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04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Ивановский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54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4860032" y="1203598"/>
            <a:ext cx="0" cy="381642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H="1">
            <a:off x="323528" y="1167594"/>
            <a:ext cx="8496944" cy="36004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176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14" y="-9432"/>
            <a:ext cx="9004947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ru-RU"/>
            </a:defPPr>
            <a:lvl1pPr algn="ctr">
              <a:defRPr sz="2400" b="1" cap="all">
                <a:ln w="0">
                  <a:solidFill>
                    <a:schemeClr val="tx1"/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2000" dirty="0">
                <a:solidFill>
                  <a:srgbClr val="C00000"/>
                </a:solidFill>
              </a:rPr>
              <a:t>потребительская кооперация </a:t>
            </a:r>
            <a:endParaRPr lang="ru-RU" sz="20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C00000"/>
                </a:solidFill>
              </a:rPr>
              <a:t>калужской </a:t>
            </a:r>
            <a:r>
              <a:rPr lang="ru-RU" sz="2000" dirty="0">
                <a:solidFill>
                  <a:srgbClr val="C00000"/>
                </a:solidFill>
              </a:rPr>
              <a:t>области</a:t>
            </a: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52115" y="529172"/>
            <a:ext cx="2935710" cy="83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buNone/>
            </a:pPr>
            <a:r>
              <a:rPr lang="ru-RU" sz="1600" dirty="0">
                <a:solidFill>
                  <a:srgbClr val="FF0000"/>
                </a:solidFill>
              </a:rPr>
              <a:t>520 </a:t>
            </a:r>
            <a:r>
              <a:rPr lang="ru-RU" sz="1600" dirty="0"/>
              <a:t>договоров на закупку сельскохозяйственной продукции.</a:t>
            </a:r>
            <a:endParaRPr lang="ru-RU" sz="1600" b="1" dirty="0" smtClean="0">
              <a:solidFill>
                <a:srgbClr val="0066FF"/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637254478"/>
              </p:ext>
            </p:extLst>
          </p:nvPr>
        </p:nvGraphicFramePr>
        <p:xfrm>
          <a:off x="3275856" y="774860"/>
          <a:ext cx="5472608" cy="3945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ятиугольник 17"/>
          <p:cNvSpPr/>
          <p:nvPr/>
        </p:nvSpPr>
        <p:spPr>
          <a:xfrm>
            <a:off x="428451" y="1419622"/>
            <a:ext cx="3063429" cy="266429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Объем закупок за </a:t>
            </a:r>
            <a:r>
              <a:rPr lang="ru-RU" b="1" dirty="0">
                <a:solidFill>
                  <a:schemeClr val="tx1"/>
                </a:solidFill>
              </a:rPr>
              <a:t>1  полугодие  2024  года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332,6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млн. </a:t>
            </a:r>
            <a:r>
              <a:rPr lang="ru-RU" b="1" dirty="0" err="1" smtClean="0">
                <a:solidFill>
                  <a:srgbClr val="FF0000"/>
                </a:solidFill>
              </a:rPr>
              <a:t>руб</a:t>
            </a:r>
            <a:r>
              <a:rPr lang="ru-RU" b="1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1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2329" y="141480"/>
            <a:ext cx="7383264" cy="707876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>
                  <a:solidFill>
                    <a:schemeClr val="tx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Потребительская кооперация калужской области</a:t>
            </a:r>
            <a:endParaRPr lang="ru-RU" sz="2000" b="1" cap="all" dirty="0">
              <a:ln w="0">
                <a:solidFill>
                  <a:schemeClr val="tx1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92329" y="699542"/>
            <a:ext cx="75681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33CC"/>
                </a:solidFill>
              </a:rPr>
              <a:t>Основные показатели деятельности</a:t>
            </a:r>
            <a:r>
              <a:rPr lang="ru-RU" sz="1600" dirty="0">
                <a:solidFill>
                  <a:srgbClr val="0033CC"/>
                </a:solidFill>
              </a:rPr>
              <a:t> </a:t>
            </a:r>
            <a:r>
              <a:rPr lang="ru-RU" sz="1600" b="1" dirty="0" smtClean="0">
                <a:solidFill>
                  <a:srgbClr val="0033CC"/>
                </a:solidFill>
              </a:rPr>
              <a:t>за  </a:t>
            </a:r>
            <a:r>
              <a:rPr lang="ru-RU" sz="1600" b="1" dirty="0">
                <a:solidFill>
                  <a:srgbClr val="0033CC"/>
                </a:solidFill>
              </a:rPr>
              <a:t>1  полугодие  2024  года</a:t>
            </a:r>
            <a:endParaRPr lang="ru-RU" sz="1600" dirty="0">
              <a:solidFill>
                <a:srgbClr val="0033CC"/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345122289"/>
              </p:ext>
            </p:extLst>
          </p:nvPr>
        </p:nvGraphicFramePr>
        <p:xfrm>
          <a:off x="2771800" y="1079500"/>
          <a:ext cx="621635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" y="2852638"/>
            <a:ext cx="2041425" cy="1395486"/>
          </a:xfrm>
          <a:prstGeom prst="snip2DiagRect">
            <a:avLst/>
          </a:prstGeom>
          <a:ln w="50800">
            <a:solidFill>
              <a:srgbClr val="90C226"/>
            </a:solidFill>
          </a:ln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2"/>
          <a:stretch/>
        </p:blipFill>
        <p:spPr>
          <a:xfrm>
            <a:off x="21796" y="1419622"/>
            <a:ext cx="2625995" cy="1512167"/>
          </a:xfrm>
          <a:prstGeom prst="snip2DiagRect">
            <a:avLst/>
          </a:prstGeom>
          <a:solidFill>
            <a:schemeClr val="bg1"/>
          </a:solidFill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048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22823</TotalTime>
  <Words>540</Words>
  <Application>Microsoft Office PowerPoint</Application>
  <PresentationFormat>Экран (16:9)</PresentationFormat>
  <Paragraphs>154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as.kozlov</dc:creator>
  <cp:lastModifiedBy>Лесин Сергей Иванович</cp:lastModifiedBy>
  <cp:revision>923</cp:revision>
  <cp:lastPrinted>2023-08-08T08:43:34Z</cp:lastPrinted>
  <dcterms:created xsi:type="dcterms:W3CDTF">2013-06-18T14:01:16Z</dcterms:created>
  <dcterms:modified xsi:type="dcterms:W3CDTF">2024-07-19T08:58:01Z</dcterms:modified>
</cp:coreProperties>
</file>